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4"/>
  </p:notesMasterIdLst>
  <p:sldIdLst>
    <p:sldId id="256" r:id="rId2"/>
    <p:sldId id="257" r:id="rId3"/>
    <p:sldId id="306" r:id="rId4"/>
    <p:sldId id="307" r:id="rId5"/>
    <p:sldId id="308" r:id="rId6"/>
    <p:sldId id="309" r:id="rId7"/>
    <p:sldId id="264" r:id="rId8"/>
    <p:sldId id="343" r:id="rId9"/>
    <p:sldId id="344" r:id="rId10"/>
    <p:sldId id="345" r:id="rId11"/>
    <p:sldId id="346" r:id="rId12"/>
    <p:sldId id="347" r:id="rId13"/>
    <p:sldId id="265" r:id="rId14"/>
    <p:sldId id="310" r:id="rId15"/>
    <p:sldId id="311" r:id="rId16"/>
    <p:sldId id="312" r:id="rId17"/>
    <p:sldId id="320" r:id="rId18"/>
    <p:sldId id="321" r:id="rId19"/>
    <p:sldId id="322" r:id="rId20"/>
    <p:sldId id="323" r:id="rId21"/>
    <p:sldId id="324" r:id="rId22"/>
    <p:sldId id="325" r:id="rId23"/>
    <p:sldId id="326" r:id="rId24"/>
    <p:sldId id="327" r:id="rId25"/>
    <p:sldId id="328" r:id="rId26"/>
    <p:sldId id="329" r:id="rId27"/>
    <p:sldId id="330" r:id="rId28"/>
    <p:sldId id="331" r:id="rId29"/>
    <p:sldId id="305" r:id="rId30"/>
    <p:sldId id="304" r:id="rId31"/>
    <p:sldId id="282" r:id="rId32"/>
    <p:sldId id="332" r:id="rId33"/>
    <p:sldId id="333" r:id="rId34"/>
    <p:sldId id="334" r:id="rId35"/>
    <p:sldId id="335" r:id="rId36"/>
    <p:sldId id="336" r:id="rId37"/>
    <p:sldId id="337" r:id="rId38"/>
    <p:sldId id="338" r:id="rId39"/>
    <p:sldId id="339" r:id="rId40"/>
    <p:sldId id="340" r:id="rId41"/>
    <p:sldId id="341" r:id="rId42"/>
    <p:sldId id="348" r:id="rId4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2" d="100"/>
          <a:sy n="122" d="100"/>
        </p:scale>
        <p:origin x="114" y="17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81500D-D790-464E-BEA5-6552873E7BFD}"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kumimoji="1" lang="ja-JP" altLang="en-US"/>
        </a:p>
      </dgm:t>
    </dgm:pt>
    <dgm:pt modelId="{093922F0-5DCB-4D21-A1C7-12F5BBCF8F25}">
      <dgm:prSet phldrT="[テキスト]" custT="1"/>
      <dgm:spPr/>
      <dgm:t>
        <a:bodyPr/>
        <a:lstStyle/>
        <a:p>
          <a:r>
            <a:rPr kumimoji="1" lang="en-US" altLang="ja-JP" sz="3200" b="1" dirty="0" smtClean="0">
              <a:effectLst>
                <a:outerShdw blurRad="38100" dist="38100" dir="2700000" algn="tl">
                  <a:srgbClr val="000000">
                    <a:alpha val="43137"/>
                  </a:srgbClr>
                </a:outerShdw>
              </a:effectLst>
            </a:rPr>
            <a:t>ROIS </a:t>
          </a:r>
        </a:p>
        <a:p>
          <a:r>
            <a:rPr kumimoji="1" lang="en-US" altLang="ja-JP" sz="3000" dirty="0" smtClean="0"/>
            <a:t>The Research Organization of Information and Systems since 2004</a:t>
          </a:r>
          <a:endParaRPr kumimoji="1" lang="ja-JP" altLang="en-US" sz="3000" dirty="0"/>
        </a:p>
      </dgm:t>
    </dgm:pt>
    <dgm:pt modelId="{36182A0D-F40A-48BC-8E66-52DBE473B84E}" type="parTrans" cxnId="{A5DE7049-94B2-4491-9C45-25089A4CF525}">
      <dgm:prSet/>
      <dgm:spPr/>
      <dgm:t>
        <a:bodyPr/>
        <a:lstStyle/>
        <a:p>
          <a:endParaRPr kumimoji="1" lang="ja-JP" altLang="en-US"/>
        </a:p>
      </dgm:t>
    </dgm:pt>
    <dgm:pt modelId="{A69AD9C8-3B32-47CD-A317-4BCBD12BD705}" type="sibTrans" cxnId="{A5DE7049-94B2-4491-9C45-25089A4CF525}">
      <dgm:prSet/>
      <dgm:spPr/>
      <dgm:t>
        <a:bodyPr/>
        <a:lstStyle/>
        <a:p>
          <a:endParaRPr kumimoji="1" lang="ja-JP" altLang="en-US"/>
        </a:p>
      </dgm:t>
    </dgm:pt>
    <dgm:pt modelId="{34D0AC87-1FCC-49E3-A010-AF783ACCB8FE}">
      <dgm:prSet phldrT="[テキスト]" custT="1"/>
      <dgm:spPr/>
      <dgm:t>
        <a:bodyPr/>
        <a:lstStyle/>
        <a:p>
          <a:r>
            <a:rPr kumimoji="1" lang="en-US" altLang="ja-JP" sz="2400" b="1" dirty="0" smtClean="0">
              <a:solidFill>
                <a:schemeClr val="bg1"/>
              </a:solidFill>
              <a:effectLst>
                <a:outerShdw blurRad="38100" dist="38100" dir="2700000" algn="tl">
                  <a:srgbClr val="000000">
                    <a:alpha val="43137"/>
                  </a:srgbClr>
                </a:outerShdw>
              </a:effectLst>
            </a:rPr>
            <a:t>ISM</a:t>
          </a:r>
        </a:p>
        <a:p>
          <a:r>
            <a:rPr kumimoji="1" lang="en-US" altLang="ja-JP" sz="2000" b="1" dirty="0" smtClean="0">
              <a:solidFill>
                <a:schemeClr val="bg1"/>
              </a:solidFill>
              <a:effectLst>
                <a:outerShdw blurRad="38100" dist="38100" dir="2700000" algn="tl">
                  <a:srgbClr val="000000">
                    <a:alpha val="43137"/>
                  </a:srgbClr>
                </a:outerShdw>
              </a:effectLst>
            </a:rPr>
            <a:t>The Institute of Statistical Mathematics since 1944</a:t>
          </a:r>
          <a:endParaRPr kumimoji="1" lang="ja-JP" altLang="en-US" sz="2000" b="1" dirty="0">
            <a:solidFill>
              <a:schemeClr val="bg1"/>
            </a:solidFill>
            <a:effectLst>
              <a:outerShdw blurRad="38100" dist="38100" dir="2700000" algn="tl">
                <a:srgbClr val="000000">
                  <a:alpha val="43137"/>
                </a:srgbClr>
              </a:outerShdw>
            </a:effectLst>
          </a:endParaRPr>
        </a:p>
      </dgm:t>
    </dgm:pt>
    <dgm:pt modelId="{E560A2EC-13CD-4E18-B11A-25D4D6137C87}" type="parTrans" cxnId="{998494D4-173D-4C35-BF93-1C965D09455F}">
      <dgm:prSet/>
      <dgm:spPr/>
      <dgm:t>
        <a:bodyPr/>
        <a:lstStyle/>
        <a:p>
          <a:endParaRPr kumimoji="1" lang="ja-JP" altLang="en-US"/>
        </a:p>
      </dgm:t>
    </dgm:pt>
    <dgm:pt modelId="{33837C18-1BC0-4A8D-B96E-A35236ABBCDC}" type="sibTrans" cxnId="{998494D4-173D-4C35-BF93-1C965D09455F}">
      <dgm:prSet/>
      <dgm:spPr/>
      <dgm:t>
        <a:bodyPr/>
        <a:lstStyle/>
        <a:p>
          <a:endParaRPr kumimoji="1" lang="ja-JP" altLang="en-US"/>
        </a:p>
      </dgm:t>
    </dgm:pt>
    <dgm:pt modelId="{38BA9373-90BA-4BDA-8174-32590BC56D55}">
      <dgm:prSet phldrT="[テキスト]" custT="1"/>
      <dgm:spPr/>
      <dgm:t>
        <a:bodyPr/>
        <a:lstStyle/>
        <a:p>
          <a:r>
            <a:rPr kumimoji="1" lang="en-US" altLang="ja-JP" sz="2000" dirty="0" smtClean="0"/>
            <a:t>NII</a:t>
          </a:r>
        </a:p>
        <a:p>
          <a:r>
            <a:rPr kumimoji="1" lang="en-US" altLang="ja-JP" sz="1700" dirty="0" smtClean="0"/>
            <a:t>The National Institute of Informatics since 2000</a:t>
          </a:r>
          <a:endParaRPr kumimoji="1" lang="ja-JP" altLang="en-US" sz="1700" dirty="0"/>
        </a:p>
      </dgm:t>
    </dgm:pt>
    <dgm:pt modelId="{68E7E63E-97EC-4889-A21F-D1E532662278}" type="parTrans" cxnId="{BB585985-A798-44BC-A128-2733451BAA56}">
      <dgm:prSet/>
      <dgm:spPr/>
      <dgm:t>
        <a:bodyPr/>
        <a:lstStyle/>
        <a:p>
          <a:endParaRPr kumimoji="1" lang="ja-JP" altLang="en-US"/>
        </a:p>
      </dgm:t>
    </dgm:pt>
    <dgm:pt modelId="{CF84755A-2205-4549-AD93-42C18534A2E3}" type="sibTrans" cxnId="{BB585985-A798-44BC-A128-2733451BAA56}">
      <dgm:prSet/>
      <dgm:spPr/>
      <dgm:t>
        <a:bodyPr/>
        <a:lstStyle/>
        <a:p>
          <a:endParaRPr kumimoji="1" lang="ja-JP" altLang="en-US"/>
        </a:p>
      </dgm:t>
    </dgm:pt>
    <dgm:pt modelId="{56FB2726-92AF-4B9A-935A-F1DDAF51A8AF}">
      <dgm:prSet phldrT="[テキスト]" custT="1"/>
      <dgm:spPr/>
      <dgm:t>
        <a:bodyPr/>
        <a:lstStyle/>
        <a:p>
          <a:r>
            <a:rPr kumimoji="1" lang="en-US" altLang="ja-JP" sz="2000" dirty="0" smtClean="0"/>
            <a:t>NIG</a:t>
          </a:r>
        </a:p>
        <a:p>
          <a:r>
            <a:rPr kumimoji="1" lang="en-US" altLang="ja-JP" sz="2000" dirty="0" smtClean="0"/>
            <a:t>the National Institute of Genetics since 1949</a:t>
          </a:r>
          <a:endParaRPr kumimoji="1" lang="ja-JP" altLang="en-US" sz="2000" dirty="0"/>
        </a:p>
      </dgm:t>
    </dgm:pt>
    <dgm:pt modelId="{B766D453-97CA-4644-BD86-CADF21D5DF90}" type="parTrans" cxnId="{CA4112A8-EF75-4A88-BF37-A4A59A40C8CF}">
      <dgm:prSet/>
      <dgm:spPr/>
      <dgm:t>
        <a:bodyPr/>
        <a:lstStyle/>
        <a:p>
          <a:endParaRPr kumimoji="1" lang="ja-JP" altLang="en-US"/>
        </a:p>
      </dgm:t>
    </dgm:pt>
    <dgm:pt modelId="{CC1B9DA8-66E5-4B7F-BD77-B68259C363EC}" type="sibTrans" cxnId="{CA4112A8-EF75-4A88-BF37-A4A59A40C8CF}">
      <dgm:prSet/>
      <dgm:spPr/>
      <dgm:t>
        <a:bodyPr/>
        <a:lstStyle/>
        <a:p>
          <a:endParaRPr kumimoji="1" lang="ja-JP" altLang="en-US"/>
        </a:p>
      </dgm:t>
    </dgm:pt>
    <dgm:pt modelId="{FCE22264-32EA-46E8-974A-4846E878781A}">
      <dgm:prSet/>
      <dgm:spPr/>
      <dgm:t>
        <a:bodyPr/>
        <a:lstStyle/>
        <a:p>
          <a:r>
            <a:rPr kumimoji="1" lang="en-US" altLang="ja-JP" dirty="0" smtClean="0"/>
            <a:t>NIPR</a:t>
          </a:r>
        </a:p>
        <a:p>
          <a:r>
            <a:rPr lang="en-US" dirty="0" smtClean="0"/>
            <a:t>the National Institute of Polar Research since 1973</a:t>
          </a:r>
          <a:endParaRPr kumimoji="1" lang="ja-JP" altLang="en-US" dirty="0"/>
        </a:p>
      </dgm:t>
    </dgm:pt>
    <dgm:pt modelId="{78EAF07D-E3CE-4BD8-A63F-1C2FFD76FD53}" type="parTrans" cxnId="{CCE2C661-CF15-4D9B-B706-4048FE3BB7EA}">
      <dgm:prSet/>
      <dgm:spPr/>
      <dgm:t>
        <a:bodyPr/>
        <a:lstStyle/>
        <a:p>
          <a:endParaRPr kumimoji="1" lang="ja-JP" altLang="en-US"/>
        </a:p>
      </dgm:t>
    </dgm:pt>
    <dgm:pt modelId="{D3EE5025-D62E-480D-A785-B79FD31B6F66}" type="sibTrans" cxnId="{CCE2C661-CF15-4D9B-B706-4048FE3BB7EA}">
      <dgm:prSet/>
      <dgm:spPr/>
      <dgm:t>
        <a:bodyPr/>
        <a:lstStyle/>
        <a:p>
          <a:endParaRPr kumimoji="1" lang="ja-JP" altLang="en-US"/>
        </a:p>
      </dgm:t>
    </dgm:pt>
    <dgm:pt modelId="{6A3916B5-402B-41AF-81F9-738559586ABF}" type="pres">
      <dgm:prSet presAssocID="{3081500D-D790-464E-BEA5-6552873E7BFD}" presName="Name0" presStyleCnt="0">
        <dgm:presLayoutVars>
          <dgm:chPref val="1"/>
          <dgm:dir/>
          <dgm:animOne val="branch"/>
          <dgm:animLvl val="lvl"/>
          <dgm:resizeHandles val="exact"/>
        </dgm:presLayoutVars>
      </dgm:prSet>
      <dgm:spPr/>
      <dgm:t>
        <a:bodyPr/>
        <a:lstStyle/>
        <a:p>
          <a:endParaRPr kumimoji="1" lang="ja-JP" altLang="en-US"/>
        </a:p>
      </dgm:t>
    </dgm:pt>
    <dgm:pt modelId="{E1DEAA7B-8BF9-4252-8EB6-F19A7572FA04}" type="pres">
      <dgm:prSet presAssocID="{093922F0-5DCB-4D21-A1C7-12F5BBCF8F25}" presName="root1" presStyleCnt="0"/>
      <dgm:spPr/>
    </dgm:pt>
    <dgm:pt modelId="{46955F6D-5D34-49FE-BFF4-26E1D5A5ED49}" type="pres">
      <dgm:prSet presAssocID="{093922F0-5DCB-4D21-A1C7-12F5BBCF8F25}" presName="LevelOneTextNode" presStyleLbl="node0" presStyleIdx="0" presStyleCnt="1" custScaleX="230817" custLinFactX="-153298" custLinFactNeighborX="-200000" custLinFactNeighborY="0">
        <dgm:presLayoutVars>
          <dgm:chPref val="3"/>
        </dgm:presLayoutVars>
      </dgm:prSet>
      <dgm:spPr/>
      <dgm:t>
        <a:bodyPr/>
        <a:lstStyle/>
        <a:p>
          <a:endParaRPr kumimoji="1" lang="ja-JP" altLang="en-US"/>
        </a:p>
      </dgm:t>
    </dgm:pt>
    <dgm:pt modelId="{C7E44954-1D75-4144-B81C-5A4C3924AD96}" type="pres">
      <dgm:prSet presAssocID="{093922F0-5DCB-4D21-A1C7-12F5BBCF8F25}" presName="level2hierChild" presStyleCnt="0"/>
      <dgm:spPr/>
    </dgm:pt>
    <dgm:pt modelId="{459B948C-21C3-4E66-9A99-49B31682FED0}" type="pres">
      <dgm:prSet presAssocID="{E560A2EC-13CD-4E18-B11A-25D4D6137C87}" presName="conn2-1" presStyleLbl="parChTrans1D2" presStyleIdx="0" presStyleCnt="4"/>
      <dgm:spPr/>
      <dgm:t>
        <a:bodyPr/>
        <a:lstStyle/>
        <a:p>
          <a:endParaRPr kumimoji="1" lang="ja-JP" altLang="en-US"/>
        </a:p>
      </dgm:t>
    </dgm:pt>
    <dgm:pt modelId="{B0CBD17D-7DAF-43F1-AAEB-2DE539BAA995}" type="pres">
      <dgm:prSet presAssocID="{E560A2EC-13CD-4E18-B11A-25D4D6137C87}" presName="connTx" presStyleLbl="parChTrans1D2" presStyleIdx="0" presStyleCnt="4"/>
      <dgm:spPr/>
      <dgm:t>
        <a:bodyPr/>
        <a:lstStyle/>
        <a:p>
          <a:endParaRPr kumimoji="1" lang="ja-JP" altLang="en-US"/>
        </a:p>
      </dgm:t>
    </dgm:pt>
    <dgm:pt modelId="{AB91F5F1-69C0-48AE-8A7D-F546B1F19901}" type="pres">
      <dgm:prSet presAssocID="{34D0AC87-1FCC-49E3-A010-AF783ACCB8FE}" presName="root2" presStyleCnt="0"/>
      <dgm:spPr/>
    </dgm:pt>
    <dgm:pt modelId="{3ECB2A82-8795-4050-824E-16E98686E075}" type="pres">
      <dgm:prSet presAssocID="{34D0AC87-1FCC-49E3-A010-AF783ACCB8FE}" presName="LevelTwoTextNode" presStyleLbl="node2" presStyleIdx="0" presStyleCnt="4" custScaleX="213566">
        <dgm:presLayoutVars>
          <dgm:chPref val="3"/>
        </dgm:presLayoutVars>
      </dgm:prSet>
      <dgm:spPr/>
      <dgm:t>
        <a:bodyPr/>
        <a:lstStyle/>
        <a:p>
          <a:endParaRPr kumimoji="1" lang="ja-JP" altLang="en-US"/>
        </a:p>
      </dgm:t>
    </dgm:pt>
    <dgm:pt modelId="{30414835-1825-431A-8A74-8B9C0EF5F0CD}" type="pres">
      <dgm:prSet presAssocID="{34D0AC87-1FCC-49E3-A010-AF783ACCB8FE}" presName="level3hierChild" presStyleCnt="0"/>
      <dgm:spPr/>
    </dgm:pt>
    <dgm:pt modelId="{699E5F06-07F7-446D-9023-CCAA870D2E5A}" type="pres">
      <dgm:prSet presAssocID="{68E7E63E-97EC-4889-A21F-D1E532662278}" presName="conn2-1" presStyleLbl="parChTrans1D2" presStyleIdx="1" presStyleCnt="4"/>
      <dgm:spPr/>
      <dgm:t>
        <a:bodyPr/>
        <a:lstStyle/>
        <a:p>
          <a:endParaRPr kumimoji="1" lang="ja-JP" altLang="en-US"/>
        </a:p>
      </dgm:t>
    </dgm:pt>
    <dgm:pt modelId="{F869D257-8099-44A5-AA74-4C32696742F0}" type="pres">
      <dgm:prSet presAssocID="{68E7E63E-97EC-4889-A21F-D1E532662278}" presName="connTx" presStyleLbl="parChTrans1D2" presStyleIdx="1" presStyleCnt="4"/>
      <dgm:spPr/>
      <dgm:t>
        <a:bodyPr/>
        <a:lstStyle/>
        <a:p>
          <a:endParaRPr kumimoji="1" lang="ja-JP" altLang="en-US"/>
        </a:p>
      </dgm:t>
    </dgm:pt>
    <dgm:pt modelId="{DB18A0C3-DCCD-4413-BB19-A5ED713874F4}" type="pres">
      <dgm:prSet presAssocID="{38BA9373-90BA-4BDA-8174-32590BC56D55}" presName="root2" presStyleCnt="0"/>
      <dgm:spPr/>
    </dgm:pt>
    <dgm:pt modelId="{9C729475-66F7-4DF0-B786-20A3C0E4350F}" type="pres">
      <dgm:prSet presAssocID="{38BA9373-90BA-4BDA-8174-32590BC56D55}" presName="LevelTwoTextNode" presStyleLbl="node2" presStyleIdx="1" presStyleCnt="4" custScaleX="213566" custLinFactNeighborX="327" custLinFactNeighborY="3394">
        <dgm:presLayoutVars>
          <dgm:chPref val="3"/>
        </dgm:presLayoutVars>
      </dgm:prSet>
      <dgm:spPr/>
      <dgm:t>
        <a:bodyPr/>
        <a:lstStyle/>
        <a:p>
          <a:endParaRPr kumimoji="1" lang="ja-JP" altLang="en-US"/>
        </a:p>
      </dgm:t>
    </dgm:pt>
    <dgm:pt modelId="{E6CA3313-3274-47AE-ACDF-5432172E29AF}" type="pres">
      <dgm:prSet presAssocID="{38BA9373-90BA-4BDA-8174-32590BC56D55}" presName="level3hierChild" presStyleCnt="0"/>
      <dgm:spPr/>
    </dgm:pt>
    <dgm:pt modelId="{74BC6CA5-A407-48B2-B926-D54ED30A18AD}" type="pres">
      <dgm:prSet presAssocID="{B766D453-97CA-4644-BD86-CADF21D5DF90}" presName="conn2-1" presStyleLbl="parChTrans1D2" presStyleIdx="2" presStyleCnt="4"/>
      <dgm:spPr/>
      <dgm:t>
        <a:bodyPr/>
        <a:lstStyle/>
        <a:p>
          <a:endParaRPr kumimoji="1" lang="ja-JP" altLang="en-US"/>
        </a:p>
      </dgm:t>
    </dgm:pt>
    <dgm:pt modelId="{A94B255D-D993-4E00-9897-AB66A5A0BF54}" type="pres">
      <dgm:prSet presAssocID="{B766D453-97CA-4644-BD86-CADF21D5DF90}" presName="connTx" presStyleLbl="parChTrans1D2" presStyleIdx="2" presStyleCnt="4"/>
      <dgm:spPr/>
      <dgm:t>
        <a:bodyPr/>
        <a:lstStyle/>
        <a:p>
          <a:endParaRPr kumimoji="1" lang="ja-JP" altLang="en-US"/>
        </a:p>
      </dgm:t>
    </dgm:pt>
    <dgm:pt modelId="{B93B373A-53B4-4481-863F-5352FF557CDC}" type="pres">
      <dgm:prSet presAssocID="{56FB2726-92AF-4B9A-935A-F1DDAF51A8AF}" presName="root2" presStyleCnt="0"/>
      <dgm:spPr/>
    </dgm:pt>
    <dgm:pt modelId="{FF90BA8D-D368-42E6-B116-CE9DDDB0299E}" type="pres">
      <dgm:prSet presAssocID="{56FB2726-92AF-4B9A-935A-F1DDAF51A8AF}" presName="LevelTwoTextNode" presStyleLbl="node2" presStyleIdx="2" presStyleCnt="4" custScaleX="210877">
        <dgm:presLayoutVars>
          <dgm:chPref val="3"/>
        </dgm:presLayoutVars>
      </dgm:prSet>
      <dgm:spPr/>
      <dgm:t>
        <a:bodyPr/>
        <a:lstStyle/>
        <a:p>
          <a:endParaRPr kumimoji="1" lang="ja-JP" altLang="en-US"/>
        </a:p>
      </dgm:t>
    </dgm:pt>
    <dgm:pt modelId="{67C394C7-3B9F-4BE9-9A02-5F2A0CDB347E}" type="pres">
      <dgm:prSet presAssocID="{56FB2726-92AF-4B9A-935A-F1DDAF51A8AF}" presName="level3hierChild" presStyleCnt="0"/>
      <dgm:spPr/>
    </dgm:pt>
    <dgm:pt modelId="{E418845C-43E9-4E49-95F9-72BA639F63CC}" type="pres">
      <dgm:prSet presAssocID="{78EAF07D-E3CE-4BD8-A63F-1C2FFD76FD53}" presName="conn2-1" presStyleLbl="parChTrans1D2" presStyleIdx="3" presStyleCnt="4"/>
      <dgm:spPr/>
      <dgm:t>
        <a:bodyPr/>
        <a:lstStyle/>
        <a:p>
          <a:endParaRPr kumimoji="1" lang="ja-JP" altLang="en-US"/>
        </a:p>
      </dgm:t>
    </dgm:pt>
    <dgm:pt modelId="{2644F4A9-10A2-45D7-9A15-1D666AD0358E}" type="pres">
      <dgm:prSet presAssocID="{78EAF07D-E3CE-4BD8-A63F-1C2FFD76FD53}" presName="connTx" presStyleLbl="parChTrans1D2" presStyleIdx="3" presStyleCnt="4"/>
      <dgm:spPr/>
      <dgm:t>
        <a:bodyPr/>
        <a:lstStyle/>
        <a:p>
          <a:endParaRPr kumimoji="1" lang="ja-JP" altLang="en-US"/>
        </a:p>
      </dgm:t>
    </dgm:pt>
    <dgm:pt modelId="{DA690289-4DC5-44EF-B9F9-BADDD2A119E0}" type="pres">
      <dgm:prSet presAssocID="{FCE22264-32EA-46E8-974A-4846E878781A}" presName="root2" presStyleCnt="0"/>
      <dgm:spPr/>
    </dgm:pt>
    <dgm:pt modelId="{CA5C319E-E696-4078-9399-12E47CBCC368}" type="pres">
      <dgm:prSet presAssocID="{FCE22264-32EA-46E8-974A-4846E878781A}" presName="LevelTwoTextNode" presStyleLbl="node2" presStyleIdx="3" presStyleCnt="4" custScaleX="213566" custLinFactNeighborX="-400" custLinFactNeighborY="4604">
        <dgm:presLayoutVars>
          <dgm:chPref val="3"/>
        </dgm:presLayoutVars>
      </dgm:prSet>
      <dgm:spPr/>
      <dgm:t>
        <a:bodyPr/>
        <a:lstStyle/>
        <a:p>
          <a:endParaRPr kumimoji="1" lang="ja-JP" altLang="en-US"/>
        </a:p>
      </dgm:t>
    </dgm:pt>
    <dgm:pt modelId="{D2C71D96-39CA-4D10-9FA3-8BD706733421}" type="pres">
      <dgm:prSet presAssocID="{FCE22264-32EA-46E8-974A-4846E878781A}" presName="level3hierChild" presStyleCnt="0"/>
      <dgm:spPr/>
    </dgm:pt>
  </dgm:ptLst>
  <dgm:cxnLst>
    <dgm:cxn modelId="{A5DE7049-94B2-4491-9C45-25089A4CF525}" srcId="{3081500D-D790-464E-BEA5-6552873E7BFD}" destId="{093922F0-5DCB-4D21-A1C7-12F5BBCF8F25}" srcOrd="0" destOrd="0" parTransId="{36182A0D-F40A-48BC-8E66-52DBE473B84E}" sibTransId="{A69AD9C8-3B32-47CD-A317-4BCBD12BD705}"/>
    <dgm:cxn modelId="{D7A42667-65BE-45B5-881F-BB133526AA57}" type="presOf" srcId="{FCE22264-32EA-46E8-974A-4846E878781A}" destId="{CA5C319E-E696-4078-9399-12E47CBCC368}" srcOrd="0" destOrd="0" presId="urn:microsoft.com/office/officeart/2008/layout/HorizontalMultiLevelHierarchy"/>
    <dgm:cxn modelId="{CA4112A8-EF75-4A88-BF37-A4A59A40C8CF}" srcId="{093922F0-5DCB-4D21-A1C7-12F5BBCF8F25}" destId="{56FB2726-92AF-4B9A-935A-F1DDAF51A8AF}" srcOrd="2" destOrd="0" parTransId="{B766D453-97CA-4644-BD86-CADF21D5DF90}" sibTransId="{CC1B9DA8-66E5-4B7F-BD77-B68259C363EC}"/>
    <dgm:cxn modelId="{B365E46E-8952-4E51-85FA-AB032DAA9CE6}" type="presOf" srcId="{68E7E63E-97EC-4889-A21F-D1E532662278}" destId="{699E5F06-07F7-446D-9023-CCAA870D2E5A}" srcOrd="0" destOrd="0" presId="urn:microsoft.com/office/officeart/2008/layout/HorizontalMultiLevelHierarchy"/>
    <dgm:cxn modelId="{56C898AC-9E88-4F2C-8699-2EC52934595E}" type="presOf" srcId="{78EAF07D-E3CE-4BD8-A63F-1C2FFD76FD53}" destId="{E418845C-43E9-4E49-95F9-72BA639F63CC}" srcOrd="0" destOrd="0" presId="urn:microsoft.com/office/officeart/2008/layout/HorizontalMultiLevelHierarchy"/>
    <dgm:cxn modelId="{998494D4-173D-4C35-BF93-1C965D09455F}" srcId="{093922F0-5DCB-4D21-A1C7-12F5BBCF8F25}" destId="{34D0AC87-1FCC-49E3-A010-AF783ACCB8FE}" srcOrd="0" destOrd="0" parTransId="{E560A2EC-13CD-4E18-B11A-25D4D6137C87}" sibTransId="{33837C18-1BC0-4A8D-B96E-A35236ABBCDC}"/>
    <dgm:cxn modelId="{BB585985-A798-44BC-A128-2733451BAA56}" srcId="{093922F0-5DCB-4D21-A1C7-12F5BBCF8F25}" destId="{38BA9373-90BA-4BDA-8174-32590BC56D55}" srcOrd="1" destOrd="0" parTransId="{68E7E63E-97EC-4889-A21F-D1E532662278}" sibTransId="{CF84755A-2205-4549-AD93-42C18534A2E3}"/>
    <dgm:cxn modelId="{DD6F8498-F032-4FDC-B195-0EB43A8ED551}" type="presOf" srcId="{68E7E63E-97EC-4889-A21F-D1E532662278}" destId="{F869D257-8099-44A5-AA74-4C32696742F0}" srcOrd="1" destOrd="0" presId="urn:microsoft.com/office/officeart/2008/layout/HorizontalMultiLevelHierarchy"/>
    <dgm:cxn modelId="{DAFD7843-7B6A-4BCF-A417-C5A15AF68E95}" type="presOf" srcId="{B766D453-97CA-4644-BD86-CADF21D5DF90}" destId="{A94B255D-D993-4E00-9897-AB66A5A0BF54}" srcOrd="1" destOrd="0" presId="urn:microsoft.com/office/officeart/2008/layout/HorizontalMultiLevelHierarchy"/>
    <dgm:cxn modelId="{CCE2C661-CF15-4D9B-B706-4048FE3BB7EA}" srcId="{093922F0-5DCB-4D21-A1C7-12F5BBCF8F25}" destId="{FCE22264-32EA-46E8-974A-4846E878781A}" srcOrd="3" destOrd="0" parTransId="{78EAF07D-E3CE-4BD8-A63F-1C2FFD76FD53}" sibTransId="{D3EE5025-D62E-480D-A785-B79FD31B6F66}"/>
    <dgm:cxn modelId="{BFDB05E1-C3EA-4A19-836F-739F00D6F830}" type="presOf" srcId="{56FB2726-92AF-4B9A-935A-F1DDAF51A8AF}" destId="{FF90BA8D-D368-42E6-B116-CE9DDDB0299E}" srcOrd="0" destOrd="0" presId="urn:microsoft.com/office/officeart/2008/layout/HorizontalMultiLevelHierarchy"/>
    <dgm:cxn modelId="{C74740A4-7885-4082-886F-04A9C50C3C6F}" type="presOf" srcId="{3081500D-D790-464E-BEA5-6552873E7BFD}" destId="{6A3916B5-402B-41AF-81F9-738559586ABF}" srcOrd="0" destOrd="0" presId="urn:microsoft.com/office/officeart/2008/layout/HorizontalMultiLevelHierarchy"/>
    <dgm:cxn modelId="{219C3F00-7A6C-4D94-9B19-C4819D402B3C}" type="presOf" srcId="{E560A2EC-13CD-4E18-B11A-25D4D6137C87}" destId="{B0CBD17D-7DAF-43F1-AAEB-2DE539BAA995}" srcOrd="1" destOrd="0" presId="urn:microsoft.com/office/officeart/2008/layout/HorizontalMultiLevelHierarchy"/>
    <dgm:cxn modelId="{220750E6-3979-4813-BD86-6B0F56E27314}" type="presOf" srcId="{78EAF07D-E3CE-4BD8-A63F-1C2FFD76FD53}" destId="{2644F4A9-10A2-45D7-9A15-1D666AD0358E}" srcOrd="1" destOrd="0" presId="urn:microsoft.com/office/officeart/2008/layout/HorizontalMultiLevelHierarchy"/>
    <dgm:cxn modelId="{300906FC-E870-4E92-A729-2F723B78FAD5}" type="presOf" srcId="{093922F0-5DCB-4D21-A1C7-12F5BBCF8F25}" destId="{46955F6D-5D34-49FE-BFF4-26E1D5A5ED49}" srcOrd="0" destOrd="0" presId="urn:microsoft.com/office/officeart/2008/layout/HorizontalMultiLevelHierarchy"/>
    <dgm:cxn modelId="{1F925FC4-243C-4AF0-B083-CD676765A731}" type="presOf" srcId="{34D0AC87-1FCC-49E3-A010-AF783ACCB8FE}" destId="{3ECB2A82-8795-4050-824E-16E98686E075}" srcOrd="0" destOrd="0" presId="urn:microsoft.com/office/officeart/2008/layout/HorizontalMultiLevelHierarchy"/>
    <dgm:cxn modelId="{C7146C98-5E7E-4D30-9566-BBDBB2C4D3EC}" type="presOf" srcId="{E560A2EC-13CD-4E18-B11A-25D4D6137C87}" destId="{459B948C-21C3-4E66-9A99-49B31682FED0}" srcOrd="0" destOrd="0" presId="urn:microsoft.com/office/officeart/2008/layout/HorizontalMultiLevelHierarchy"/>
    <dgm:cxn modelId="{8265273E-C3A5-4BC5-91C7-15CBAFAD64CD}" type="presOf" srcId="{38BA9373-90BA-4BDA-8174-32590BC56D55}" destId="{9C729475-66F7-4DF0-B786-20A3C0E4350F}" srcOrd="0" destOrd="0" presId="urn:microsoft.com/office/officeart/2008/layout/HorizontalMultiLevelHierarchy"/>
    <dgm:cxn modelId="{F340ACB8-3DCF-4285-A5B0-1A721FED39CC}" type="presOf" srcId="{B766D453-97CA-4644-BD86-CADF21D5DF90}" destId="{74BC6CA5-A407-48B2-B926-D54ED30A18AD}" srcOrd="0" destOrd="0" presId="urn:microsoft.com/office/officeart/2008/layout/HorizontalMultiLevelHierarchy"/>
    <dgm:cxn modelId="{E1AEFF11-591B-4AE1-85EC-7788AD1696A8}" type="presParOf" srcId="{6A3916B5-402B-41AF-81F9-738559586ABF}" destId="{E1DEAA7B-8BF9-4252-8EB6-F19A7572FA04}" srcOrd="0" destOrd="0" presId="urn:microsoft.com/office/officeart/2008/layout/HorizontalMultiLevelHierarchy"/>
    <dgm:cxn modelId="{08D8588B-BCCE-4027-BFE6-3E32B923C888}" type="presParOf" srcId="{E1DEAA7B-8BF9-4252-8EB6-F19A7572FA04}" destId="{46955F6D-5D34-49FE-BFF4-26E1D5A5ED49}" srcOrd="0" destOrd="0" presId="urn:microsoft.com/office/officeart/2008/layout/HorizontalMultiLevelHierarchy"/>
    <dgm:cxn modelId="{A35895D7-18B7-4C2E-B851-8D6C36B4D492}" type="presParOf" srcId="{E1DEAA7B-8BF9-4252-8EB6-F19A7572FA04}" destId="{C7E44954-1D75-4144-B81C-5A4C3924AD96}" srcOrd="1" destOrd="0" presId="urn:microsoft.com/office/officeart/2008/layout/HorizontalMultiLevelHierarchy"/>
    <dgm:cxn modelId="{ABE32C62-191C-4EBD-AE60-D8F16570D927}" type="presParOf" srcId="{C7E44954-1D75-4144-B81C-5A4C3924AD96}" destId="{459B948C-21C3-4E66-9A99-49B31682FED0}" srcOrd="0" destOrd="0" presId="urn:microsoft.com/office/officeart/2008/layout/HorizontalMultiLevelHierarchy"/>
    <dgm:cxn modelId="{885BE1FB-1E91-4188-9466-6B58C9538F91}" type="presParOf" srcId="{459B948C-21C3-4E66-9A99-49B31682FED0}" destId="{B0CBD17D-7DAF-43F1-AAEB-2DE539BAA995}" srcOrd="0" destOrd="0" presId="urn:microsoft.com/office/officeart/2008/layout/HorizontalMultiLevelHierarchy"/>
    <dgm:cxn modelId="{B9C5FBF3-C5CD-4D25-9AB1-74F3BBB6BF8C}" type="presParOf" srcId="{C7E44954-1D75-4144-B81C-5A4C3924AD96}" destId="{AB91F5F1-69C0-48AE-8A7D-F546B1F19901}" srcOrd="1" destOrd="0" presId="urn:microsoft.com/office/officeart/2008/layout/HorizontalMultiLevelHierarchy"/>
    <dgm:cxn modelId="{BDC535CB-061C-4120-AB9B-16C109B4C08B}" type="presParOf" srcId="{AB91F5F1-69C0-48AE-8A7D-F546B1F19901}" destId="{3ECB2A82-8795-4050-824E-16E98686E075}" srcOrd="0" destOrd="0" presId="urn:microsoft.com/office/officeart/2008/layout/HorizontalMultiLevelHierarchy"/>
    <dgm:cxn modelId="{80BA73C9-E7B5-4E68-9B78-D1555AF9DC0C}" type="presParOf" srcId="{AB91F5F1-69C0-48AE-8A7D-F546B1F19901}" destId="{30414835-1825-431A-8A74-8B9C0EF5F0CD}" srcOrd="1" destOrd="0" presId="urn:microsoft.com/office/officeart/2008/layout/HorizontalMultiLevelHierarchy"/>
    <dgm:cxn modelId="{B05FD062-B8D4-45E9-9AC2-12499E511D68}" type="presParOf" srcId="{C7E44954-1D75-4144-B81C-5A4C3924AD96}" destId="{699E5F06-07F7-446D-9023-CCAA870D2E5A}" srcOrd="2" destOrd="0" presId="urn:microsoft.com/office/officeart/2008/layout/HorizontalMultiLevelHierarchy"/>
    <dgm:cxn modelId="{D60FA09E-DC83-44A5-AC3E-305C8F6A53A3}" type="presParOf" srcId="{699E5F06-07F7-446D-9023-CCAA870D2E5A}" destId="{F869D257-8099-44A5-AA74-4C32696742F0}" srcOrd="0" destOrd="0" presId="urn:microsoft.com/office/officeart/2008/layout/HorizontalMultiLevelHierarchy"/>
    <dgm:cxn modelId="{9D5C422F-949B-4F7A-ABBB-481CE1740B47}" type="presParOf" srcId="{C7E44954-1D75-4144-B81C-5A4C3924AD96}" destId="{DB18A0C3-DCCD-4413-BB19-A5ED713874F4}" srcOrd="3" destOrd="0" presId="urn:microsoft.com/office/officeart/2008/layout/HorizontalMultiLevelHierarchy"/>
    <dgm:cxn modelId="{504DFE2A-E895-48D3-9D68-7588CB80F08D}" type="presParOf" srcId="{DB18A0C3-DCCD-4413-BB19-A5ED713874F4}" destId="{9C729475-66F7-4DF0-B786-20A3C0E4350F}" srcOrd="0" destOrd="0" presId="urn:microsoft.com/office/officeart/2008/layout/HorizontalMultiLevelHierarchy"/>
    <dgm:cxn modelId="{4C5AE702-2737-48AF-B362-3CA8DE0E5422}" type="presParOf" srcId="{DB18A0C3-DCCD-4413-BB19-A5ED713874F4}" destId="{E6CA3313-3274-47AE-ACDF-5432172E29AF}" srcOrd="1" destOrd="0" presId="urn:microsoft.com/office/officeart/2008/layout/HorizontalMultiLevelHierarchy"/>
    <dgm:cxn modelId="{9C197373-4595-455C-BC5F-C9DE5FB9D6F6}" type="presParOf" srcId="{C7E44954-1D75-4144-B81C-5A4C3924AD96}" destId="{74BC6CA5-A407-48B2-B926-D54ED30A18AD}" srcOrd="4" destOrd="0" presId="urn:microsoft.com/office/officeart/2008/layout/HorizontalMultiLevelHierarchy"/>
    <dgm:cxn modelId="{687D487F-9567-4230-9698-06DCF983A2DE}" type="presParOf" srcId="{74BC6CA5-A407-48B2-B926-D54ED30A18AD}" destId="{A94B255D-D993-4E00-9897-AB66A5A0BF54}" srcOrd="0" destOrd="0" presId="urn:microsoft.com/office/officeart/2008/layout/HorizontalMultiLevelHierarchy"/>
    <dgm:cxn modelId="{46204BD5-5EA7-4C29-B66E-FDAD5392F6D7}" type="presParOf" srcId="{C7E44954-1D75-4144-B81C-5A4C3924AD96}" destId="{B93B373A-53B4-4481-863F-5352FF557CDC}" srcOrd="5" destOrd="0" presId="urn:microsoft.com/office/officeart/2008/layout/HorizontalMultiLevelHierarchy"/>
    <dgm:cxn modelId="{77F714A4-4F26-4071-A81E-7536383FA936}" type="presParOf" srcId="{B93B373A-53B4-4481-863F-5352FF557CDC}" destId="{FF90BA8D-D368-42E6-B116-CE9DDDB0299E}" srcOrd="0" destOrd="0" presId="urn:microsoft.com/office/officeart/2008/layout/HorizontalMultiLevelHierarchy"/>
    <dgm:cxn modelId="{6939E1AD-B0E7-4797-BE6A-EDCF7E7929ED}" type="presParOf" srcId="{B93B373A-53B4-4481-863F-5352FF557CDC}" destId="{67C394C7-3B9F-4BE9-9A02-5F2A0CDB347E}" srcOrd="1" destOrd="0" presId="urn:microsoft.com/office/officeart/2008/layout/HorizontalMultiLevelHierarchy"/>
    <dgm:cxn modelId="{EC679A9B-91C8-485A-B552-5131E7D1FFB4}" type="presParOf" srcId="{C7E44954-1D75-4144-B81C-5A4C3924AD96}" destId="{E418845C-43E9-4E49-95F9-72BA639F63CC}" srcOrd="6" destOrd="0" presId="urn:microsoft.com/office/officeart/2008/layout/HorizontalMultiLevelHierarchy"/>
    <dgm:cxn modelId="{BCA0BDCA-735B-4CB4-A7A9-D9BAFBCA9809}" type="presParOf" srcId="{E418845C-43E9-4E49-95F9-72BA639F63CC}" destId="{2644F4A9-10A2-45D7-9A15-1D666AD0358E}" srcOrd="0" destOrd="0" presId="urn:microsoft.com/office/officeart/2008/layout/HorizontalMultiLevelHierarchy"/>
    <dgm:cxn modelId="{5C47F642-0FC9-44CE-88CA-C112AA3FA508}" type="presParOf" srcId="{C7E44954-1D75-4144-B81C-5A4C3924AD96}" destId="{DA690289-4DC5-44EF-B9F9-BADDD2A119E0}" srcOrd="7" destOrd="0" presId="urn:microsoft.com/office/officeart/2008/layout/HorizontalMultiLevelHierarchy"/>
    <dgm:cxn modelId="{E8086622-4D32-4555-B1DC-019B10FC2A1D}" type="presParOf" srcId="{DA690289-4DC5-44EF-B9F9-BADDD2A119E0}" destId="{CA5C319E-E696-4078-9399-12E47CBCC368}" srcOrd="0" destOrd="0" presId="urn:microsoft.com/office/officeart/2008/layout/HorizontalMultiLevelHierarchy"/>
    <dgm:cxn modelId="{549388AC-B619-4A29-BFA3-4CA3298D862D}" type="presParOf" srcId="{DA690289-4DC5-44EF-B9F9-BADDD2A119E0}" destId="{D2C71D96-39CA-4D10-9FA3-8BD706733421}"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6B7A64-8271-46F2-A66E-E574F4DC3ADF}"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kumimoji="1" lang="ja-JP" altLang="en-US"/>
        </a:p>
      </dgm:t>
    </dgm:pt>
    <dgm:pt modelId="{9323A809-C9DD-4585-A524-2C07ABE51C64}">
      <dgm:prSet phldrT="[テキスト]" custT="1"/>
      <dgm:spPr/>
      <dgm:t>
        <a:bodyPr/>
        <a:lstStyle/>
        <a:p>
          <a:r>
            <a:rPr kumimoji="1" lang="en-US" altLang="ja-JP" sz="2000" u="sng" dirty="0" smtClean="0"/>
            <a:t>Plan</a:t>
          </a:r>
        </a:p>
        <a:p>
          <a:r>
            <a:rPr kumimoji="1" lang="en-US" altLang="ja-JP" sz="1600" dirty="0" smtClean="0"/>
            <a:t>What to measure</a:t>
          </a:r>
        </a:p>
        <a:p>
          <a:endParaRPr kumimoji="1" lang="ja-JP" altLang="en-US" sz="1600" dirty="0"/>
        </a:p>
      </dgm:t>
    </dgm:pt>
    <dgm:pt modelId="{46155DB5-0898-4597-89B1-C5BF4A6E6010}" type="parTrans" cxnId="{B23F5364-7307-43FB-97A5-27128A6B295B}">
      <dgm:prSet/>
      <dgm:spPr/>
      <dgm:t>
        <a:bodyPr/>
        <a:lstStyle/>
        <a:p>
          <a:endParaRPr kumimoji="1" lang="ja-JP" altLang="en-US"/>
        </a:p>
      </dgm:t>
    </dgm:pt>
    <dgm:pt modelId="{7ACFFE2F-CE60-4D2E-A588-DBDF43E398EF}" type="sibTrans" cxnId="{B23F5364-7307-43FB-97A5-27128A6B295B}">
      <dgm:prSet/>
      <dgm:spPr>
        <a:solidFill>
          <a:srgbClr val="FF0000"/>
        </a:solidFill>
      </dgm:spPr>
      <dgm:t>
        <a:bodyPr/>
        <a:lstStyle/>
        <a:p>
          <a:endParaRPr kumimoji="1" lang="ja-JP" altLang="en-US"/>
        </a:p>
      </dgm:t>
    </dgm:pt>
    <dgm:pt modelId="{F0905245-E2E6-4F8C-9B75-E509ADAA2711}">
      <dgm:prSet phldrT="[テキスト]" custT="1"/>
      <dgm:spPr/>
      <dgm:t>
        <a:bodyPr/>
        <a:lstStyle/>
        <a:p>
          <a:r>
            <a:rPr kumimoji="1" lang="en-US" altLang="ja-JP" sz="2000" u="sng" dirty="0" smtClean="0"/>
            <a:t>Data</a:t>
          </a:r>
        </a:p>
        <a:p>
          <a:r>
            <a:rPr kumimoji="1" lang="en-US" altLang="ja-JP" sz="1600" dirty="0" smtClean="0"/>
            <a:t>Information from “</a:t>
          </a:r>
          <a:r>
            <a:rPr kumimoji="1" lang="en-US" altLang="ja-JP" sz="1600" dirty="0" err="1" smtClean="0"/>
            <a:t>Genba</a:t>
          </a:r>
          <a:r>
            <a:rPr kumimoji="1" lang="en-US" altLang="ja-JP" sz="1600" dirty="0" smtClean="0"/>
            <a:t>”</a:t>
          </a:r>
        </a:p>
      </dgm:t>
    </dgm:pt>
    <dgm:pt modelId="{856B7248-32FA-4169-A80B-275D1FACDEA1}" type="parTrans" cxnId="{B78E7DF9-60F4-4075-A407-09F691AF4824}">
      <dgm:prSet/>
      <dgm:spPr/>
      <dgm:t>
        <a:bodyPr/>
        <a:lstStyle/>
        <a:p>
          <a:endParaRPr kumimoji="1" lang="ja-JP" altLang="en-US"/>
        </a:p>
      </dgm:t>
    </dgm:pt>
    <dgm:pt modelId="{55512B87-AB7A-430F-ACBE-18AD593E4AF9}" type="sibTrans" cxnId="{B78E7DF9-60F4-4075-A407-09F691AF4824}">
      <dgm:prSet/>
      <dgm:spPr/>
      <dgm:t>
        <a:bodyPr/>
        <a:lstStyle/>
        <a:p>
          <a:endParaRPr kumimoji="1" lang="ja-JP" altLang="en-US"/>
        </a:p>
      </dgm:t>
    </dgm:pt>
    <dgm:pt modelId="{FAFF7191-7036-4367-B540-FE288275BFBD}">
      <dgm:prSet phldrT="[テキスト]" custT="1"/>
      <dgm:spPr/>
      <dgm:t>
        <a:bodyPr/>
        <a:lstStyle/>
        <a:p>
          <a:r>
            <a:rPr kumimoji="1" lang="en-US" altLang="ja-JP" sz="2000" b="1" u="sng" dirty="0" smtClean="0"/>
            <a:t>Analysis</a:t>
          </a:r>
        </a:p>
        <a:p>
          <a:r>
            <a:rPr kumimoji="1" lang="en-US" altLang="ja-JP" sz="1600" dirty="0" smtClean="0"/>
            <a:t>Causal Analysis</a:t>
          </a:r>
        </a:p>
      </dgm:t>
    </dgm:pt>
    <dgm:pt modelId="{5147BD79-2DF5-4067-B6FC-525CC3C644A9}" type="parTrans" cxnId="{C2CA0815-1B39-41E3-BEDB-B9868F1B1A53}">
      <dgm:prSet/>
      <dgm:spPr/>
      <dgm:t>
        <a:bodyPr/>
        <a:lstStyle/>
        <a:p>
          <a:endParaRPr kumimoji="1" lang="ja-JP" altLang="en-US"/>
        </a:p>
      </dgm:t>
    </dgm:pt>
    <dgm:pt modelId="{5F6EA2AF-64AE-4745-BCB9-1799889DBAE2}" type="sibTrans" cxnId="{C2CA0815-1B39-41E3-BEDB-B9868F1B1A53}">
      <dgm:prSet/>
      <dgm:spPr>
        <a:solidFill>
          <a:srgbClr val="FF0000"/>
        </a:solidFill>
      </dgm:spPr>
      <dgm:t>
        <a:bodyPr/>
        <a:lstStyle/>
        <a:p>
          <a:endParaRPr kumimoji="1" lang="ja-JP" altLang="en-US"/>
        </a:p>
      </dgm:t>
    </dgm:pt>
    <dgm:pt modelId="{346E2751-8155-4669-97F0-19F781A0723B}">
      <dgm:prSet phldrT="[テキスト]" custT="1"/>
      <dgm:spPr/>
      <dgm:t>
        <a:bodyPr/>
        <a:lstStyle/>
        <a:p>
          <a:r>
            <a:rPr kumimoji="1" lang="en-US" altLang="ja-JP" sz="1800" b="1" u="sng" dirty="0" smtClean="0"/>
            <a:t>Conclusion</a:t>
          </a:r>
        </a:p>
        <a:p>
          <a:r>
            <a:rPr kumimoji="1" lang="en-US" altLang="ja-JP" sz="1600" dirty="0" smtClean="0"/>
            <a:t>Plan for Solution</a:t>
          </a:r>
          <a:endParaRPr kumimoji="1" lang="ja-JP" altLang="en-US" sz="1600" dirty="0"/>
        </a:p>
      </dgm:t>
    </dgm:pt>
    <dgm:pt modelId="{0EB1F2F5-6318-4DBD-91A7-BF08CD4BF622}" type="parTrans" cxnId="{EA5E6ED4-62DA-4354-9900-E0380EC12A00}">
      <dgm:prSet/>
      <dgm:spPr/>
      <dgm:t>
        <a:bodyPr/>
        <a:lstStyle/>
        <a:p>
          <a:endParaRPr kumimoji="1" lang="ja-JP" altLang="en-US"/>
        </a:p>
      </dgm:t>
    </dgm:pt>
    <dgm:pt modelId="{930989F4-1FED-4C68-B351-49D02565707F}" type="sibTrans" cxnId="{EA5E6ED4-62DA-4354-9900-E0380EC12A00}">
      <dgm:prSet/>
      <dgm:spPr>
        <a:solidFill>
          <a:schemeClr val="bg1"/>
        </a:solidFill>
      </dgm:spPr>
      <dgm:t>
        <a:bodyPr/>
        <a:lstStyle/>
        <a:p>
          <a:endParaRPr kumimoji="1" lang="ja-JP" altLang="en-US"/>
        </a:p>
      </dgm:t>
    </dgm:pt>
    <dgm:pt modelId="{A9492992-6A19-458E-94DB-EF7A2B40070E}">
      <dgm:prSet phldrT="[テキスト]" custT="1"/>
      <dgm:spPr/>
      <dgm:t>
        <a:bodyPr/>
        <a:lstStyle/>
        <a:p>
          <a:r>
            <a:rPr kumimoji="1" lang="en-US" altLang="ja-JP" sz="1800" b="1" u="sng" dirty="0" smtClean="0"/>
            <a:t>Finding</a:t>
          </a:r>
        </a:p>
        <a:p>
          <a:r>
            <a:rPr kumimoji="1" lang="en-US" altLang="ja-JP" sz="1800" b="1" u="sng" dirty="0" smtClean="0"/>
            <a:t>Problem</a:t>
          </a:r>
        </a:p>
        <a:p>
          <a:endParaRPr kumimoji="1" lang="en-US" altLang="ja-JP" sz="1600" b="1" dirty="0" smtClean="0">
            <a:solidFill>
              <a:srgbClr val="FF0000"/>
            </a:solidFill>
          </a:endParaRPr>
        </a:p>
      </dgm:t>
    </dgm:pt>
    <dgm:pt modelId="{A9C27254-192F-421E-A667-1214558646D5}" type="parTrans" cxnId="{37928493-12E2-48D2-AC1D-0ADDFFE2708E}">
      <dgm:prSet/>
      <dgm:spPr/>
      <dgm:t>
        <a:bodyPr/>
        <a:lstStyle/>
        <a:p>
          <a:endParaRPr kumimoji="1" lang="ja-JP" altLang="en-US"/>
        </a:p>
      </dgm:t>
    </dgm:pt>
    <dgm:pt modelId="{06B7294F-65CC-4B09-972A-13E27337F3C2}" type="sibTrans" cxnId="{37928493-12E2-48D2-AC1D-0ADDFFE2708E}">
      <dgm:prSet/>
      <dgm:spPr>
        <a:solidFill>
          <a:srgbClr val="FFC000"/>
        </a:solidFill>
      </dgm:spPr>
      <dgm:t>
        <a:bodyPr/>
        <a:lstStyle/>
        <a:p>
          <a:endParaRPr kumimoji="1" lang="ja-JP" altLang="en-US"/>
        </a:p>
      </dgm:t>
    </dgm:pt>
    <dgm:pt modelId="{546FFF2A-848E-4191-A764-7E448B2D733F}" type="pres">
      <dgm:prSet presAssocID="{296B7A64-8271-46F2-A66E-E574F4DC3ADF}" presName="cycle" presStyleCnt="0">
        <dgm:presLayoutVars>
          <dgm:dir/>
          <dgm:resizeHandles val="exact"/>
        </dgm:presLayoutVars>
      </dgm:prSet>
      <dgm:spPr/>
      <dgm:t>
        <a:bodyPr/>
        <a:lstStyle/>
        <a:p>
          <a:endParaRPr kumimoji="1" lang="ja-JP" altLang="en-US"/>
        </a:p>
      </dgm:t>
    </dgm:pt>
    <dgm:pt modelId="{09849723-D6CC-444B-8D40-6595BD3AE11E}" type="pres">
      <dgm:prSet presAssocID="{9323A809-C9DD-4585-A524-2C07ABE51C64}" presName="dummy" presStyleCnt="0"/>
      <dgm:spPr/>
    </dgm:pt>
    <dgm:pt modelId="{17FDC433-BA01-4794-A06F-2C18711F0CB9}" type="pres">
      <dgm:prSet presAssocID="{9323A809-C9DD-4585-A524-2C07ABE51C64}" presName="node" presStyleLbl="revTx" presStyleIdx="0" presStyleCnt="5">
        <dgm:presLayoutVars>
          <dgm:bulletEnabled val="1"/>
        </dgm:presLayoutVars>
      </dgm:prSet>
      <dgm:spPr/>
      <dgm:t>
        <a:bodyPr/>
        <a:lstStyle/>
        <a:p>
          <a:endParaRPr kumimoji="1" lang="ja-JP" altLang="en-US"/>
        </a:p>
      </dgm:t>
    </dgm:pt>
    <dgm:pt modelId="{322D3617-4458-4F08-B8CE-B5466A82E44A}" type="pres">
      <dgm:prSet presAssocID="{7ACFFE2F-CE60-4D2E-A588-DBDF43E398EF}" presName="sibTrans" presStyleLbl="node1" presStyleIdx="0" presStyleCnt="5"/>
      <dgm:spPr/>
      <dgm:t>
        <a:bodyPr/>
        <a:lstStyle/>
        <a:p>
          <a:endParaRPr kumimoji="1" lang="ja-JP" altLang="en-US"/>
        </a:p>
      </dgm:t>
    </dgm:pt>
    <dgm:pt modelId="{0006BDEE-873A-46B5-ADCA-A2F7D2F93AA1}" type="pres">
      <dgm:prSet presAssocID="{F0905245-E2E6-4F8C-9B75-E509ADAA2711}" presName="dummy" presStyleCnt="0"/>
      <dgm:spPr/>
    </dgm:pt>
    <dgm:pt modelId="{73CD3C4F-6C0B-49B4-B5BB-391CF7AAB1D5}" type="pres">
      <dgm:prSet presAssocID="{F0905245-E2E6-4F8C-9B75-E509ADAA2711}" presName="node" presStyleLbl="revTx" presStyleIdx="1" presStyleCnt="5" custScaleX="208998" custRadScaleRad="117293" custRadScaleInc="-14143">
        <dgm:presLayoutVars>
          <dgm:bulletEnabled val="1"/>
        </dgm:presLayoutVars>
      </dgm:prSet>
      <dgm:spPr/>
      <dgm:t>
        <a:bodyPr/>
        <a:lstStyle/>
        <a:p>
          <a:endParaRPr kumimoji="1" lang="ja-JP" altLang="en-US"/>
        </a:p>
      </dgm:t>
    </dgm:pt>
    <dgm:pt modelId="{D5CFDCC8-FC6B-4331-B63A-76D881C6D9C5}" type="pres">
      <dgm:prSet presAssocID="{55512B87-AB7A-430F-ACBE-18AD593E4AF9}" presName="sibTrans" presStyleLbl="node1" presStyleIdx="1" presStyleCnt="5"/>
      <dgm:spPr/>
      <dgm:t>
        <a:bodyPr/>
        <a:lstStyle/>
        <a:p>
          <a:endParaRPr kumimoji="1" lang="ja-JP" altLang="en-US"/>
        </a:p>
      </dgm:t>
    </dgm:pt>
    <dgm:pt modelId="{1770B507-D1E6-4B85-BF40-7E60C954D9C5}" type="pres">
      <dgm:prSet presAssocID="{FAFF7191-7036-4367-B540-FE288275BFBD}" presName="dummy" presStyleCnt="0"/>
      <dgm:spPr/>
    </dgm:pt>
    <dgm:pt modelId="{80C3C659-961C-4949-82A9-EA037B7BC643}" type="pres">
      <dgm:prSet presAssocID="{FAFF7191-7036-4367-B540-FE288275BFBD}" presName="node" presStyleLbl="revTx" presStyleIdx="2" presStyleCnt="5">
        <dgm:presLayoutVars>
          <dgm:bulletEnabled val="1"/>
        </dgm:presLayoutVars>
      </dgm:prSet>
      <dgm:spPr/>
      <dgm:t>
        <a:bodyPr/>
        <a:lstStyle/>
        <a:p>
          <a:endParaRPr kumimoji="1" lang="ja-JP" altLang="en-US"/>
        </a:p>
      </dgm:t>
    </dgm:pt>
    <dgm:pt modelId="{03C17644-219E-44AA-A2BC-2D5162C2402C}" type="pres">
      <dgm:prSet presAssocID="{5F6EA2AF-64AE-4745-BCB9-1799889DBAE2}" presName="sibTrans" presStyleLbl="node1" presStyleIdx="2" presStyleCnt="5"/>
      <dgm:spPr/>
      <dgm:t>
        <a:bodyPr/>
        <a:lstStyle/>
        <a:p>
          <a:endParaRPr kumimoji="1" lang="ja-JP" altLang="en-US"/>
        </a:p>
      </dgm:t>
    </dgm:pt>
    <dgm:pt modelId="{9FB11E6B-EE26-458F-B9D0-EDF070666560}" type="pres">
      <dgm:prSet presAssocID="{346E2751-8155-4669-97F0-19F781A0723B}" presName="dummy" presStyleCnt="0"/>
      <dgm:spPr/>
    </dgm:pt>
    <dgm:pt modelId="{70F76AB0-B2C2-4643-8D4A-798A7B96ADDE}" type="pres">
      <dgm:prSet presAssocID="{346E2751-8155-4669-97F0-19F781A0723B}" presName="node" presStyleLbl="revTx" presStyleIdx="3" presStyleCnt="5" custScaleX="122931" custRadScaleRad="101197" custRadScaleInc="-23014">
        <dgm:presLayoutVars>
          <dgm:bulletEnabled val="1"/>
        </dgm:presLayoutVars>
      </dgm:prSet>
      <dgm:spPr/>
      <dgm:t>
        <a:bodyPr/>
        <a:lstStyle/>
        <a:p>
          <a:endParaRPr kumimoji="1" lang="ja-JP" altLang="en-US"/>
        </a:p>
      </dgm:t>
    </dgm:pt>
    <dgm:pt modelId="{C6014D1C-6E08-47B2-A998-4D9CC109F8DE}" type="pres">
      <dgm:prSet presAssocID="{930989F4-1FED-4C68-B351-49D02565707F}" presName="sibTrans" presStyleLbl="node1" presStyleIdx="3" presStyleCnt="5"/>
      <dgm:spPr/>
      <dgm:t>
        <a:bodyPr/>
        <a:lstStyle/>
        <a:p>
          <a:endParaRPr kumimoji="1" lang="ja-JP" altLang="en-US"/>
        </a:p>
      </dgm:t>
    </dgm:pt>
    <dgm:pt modelId="{BDFD8301-28FF-441D-9E5C-C07A71BC3811}" type="pres">
      <dgm:prSet presAssocID="{A9492992-6A19-458E-94DB-EF7A2B40070E}" presName="dummy" presStyleCnt="0"/>
      <dgm:spPr/>
    </dgm:pt>
    <dgm:pt modelId="{3F6F68BC-C793-4E81-AE0A-63A0911FB37C}" type="pres">
      <dgm:prSet presAssocID="{A9492992-6A19-458E-94DB-EF7A2B40070E}" presName="node" presStyleLbl="revTx" presStyleIdx="4" presStyleCnt="5" custScaleX="132889" custRadScaleRad="105913" custRadScaleInc="14693">
        <dgm:presLayoutVars>
          <dgm:bulletEnabled val="1"/>
        </dgm:presLayoutVars>
      </dgm:prSet>
      <dgm:spPr/>
      <dgm:t>
        <a:bodyPr/>
        <a:lstStyle/>
        <a:p>
          <a:endParaRPr kumimoji="1" lang="ja-JP" altLang="en-US"/>
        </a:p>
      </dgm:t>
    </dgm:pt>
    <dgm:pt modelId="{5F2EADDB-94C7-4D6D-A859-2B48948477EC}" type="pres">
      <dgm:prSet presAssocID="{06B7294F-65CC-4B09-972A-13E27337F3C2}" presName="sibTrans" presStyleLbl="node1" presStyleIdx="4" presStyleCnt="5"/>
      <dgm:spPr/>
      <dgm:t>
        <a:bodyPr/>
        <a:lstStyle/>
        <a:p>
          <a:endParaRPr kumimoji="1" lang="ja-JP" altLang="en-US"/>
        </a:p>
      </dgm:t>
    </dgm:pt>
  </dgm:ptLst>
  <dgm:cxnLst>
    <dgm:cxn modelId="{EA5E6ED4-62DA-4354-9900-E0380EC12A00}" srcId="{296B7A64-8271-46F2-A66E-E574F4DC3ADF}" destId="{346E2751-8155-4669-97F0-19F781A0723B}" srcOrd="3" destOrd="0" parTransId="{0EB1F2F5-6318-4DBD-91A7-BF08CD4BF622}" sibTransId="{930989F4-1FED-4C68-B351-49D02565707F}"/>
    <dgm:cxn modelId="{D3DD6312-8F84-4D7D-B957-E4F51AE2AB29}" type="presOf" srcId="{FAFF7191-7036-4367-B540-FE288275BFBD}" destId="{80C3C659-961C-4949-82A9-EA037B7BC643}" srcOrd="0" destOrd="0" presId="urn:microsoft.com/office/officeart/2005/8/layout/cycle1"/>
    <dgm:cxn modelId="{5554B56E-24B2-45FB-962C-F79478876B7D}" type="presOf" srcId="{06B7294F-65CC-4B09-972A-13E27337F3C2}" destId="{5F2EADDB-94C7-4D6D-A859-2B48948477EC}" srcOrd="0" destOrd="0" presId="urn:microsoft.com/office/officeart/2005/8/layout/cycle1"/>
    <dgm:cxn modelId="{B78E7DF9-60F4-4075-A407-09F691AF4824}" srcId="{296B7A64-8271-46F2-A66E-E574F4DC3ADF}" destId="{F0905245-E2E6-4F8C-9B75-E509ADAA2711}" srcOrd="1" destOrd="0" parTransId="{856B7248-32FA-4169-A80B-275D1FACDEA1}" sibTransId="{55512B87-AB7A-430F-ACBE-18AD593E4AF9}"/>
    <dgm:cxn modelId="{B23F5364-7307-43FB-97A5-27128A6B295B}" srcId="{296B7A64-8271-46F2-A66E-E574F4DC3ADF}" destId="{9323A809-C9DD-4585-A524-2C07ABE51C64}" srcOrd="0" destOrd="0" parTransId="{46155DB5-0898-4597-89B1-C5BF4A6E6010}" sibTransId="{7ACFFE2F-CE60-4D2E-A588-DBDF43E398EF}"/>
    <dgm:cxn modelId="{B55DA586-76C7-442F-988A-168B5C5AC41B}" type="presOf" srcId="{5F6EA2AF-64AE-4745-BCB9-1799889DBAE2}" destId="{03C17644-219E-44AA-A2BC-2D5162C2402C}" srcOrd="0" destOrd="0" presId="urn:microsoft.com/office/officeart/2005/8/layout/cycle1"/>
    <dgm:cxn modelId="{C07A3B99-03E6-4D9A-93C7-9F2A51508613}" type="presOf" srcId="{296B7A64-8271-46F2-A66E-E574F4DC3ADF}" destId="{546FFF2A-848E-4191-A764-7E448B2D733F}" srcOrd="0" destOrd="0" presId="urn:microsoft.com/office/officeart/2005/8/layout/cycle1"/>
    <dgm:cxn modelId="{7CA96CFB-73B6-48CA-BF00-726FA599D58B}" type="presOf" srcId="{F0905245-E2E6-4F8C-9B75-E509ADAA2711}" destId="{73CD3C4F-6C0B-49B4-B5BB-391CF7AAB1D5}" srcOrd="0" destOrd="0" presId="urn:microsoft.com/office/officeart/2005/8/layout/cycle1"/>
    <dgm:cxn modelId="{4F2C9F1A-7900-43A3-A88F-154CBA01ACB4}" type="presOf" srcId="{9323A809-C9DD-4585-A524-2C07ABE51C64}" destId="{17FDC433-BA01-4794-A06F-2C18711F0CB9}" srcOrd="0" destOrd="0" presId="urn:microsoft.com/office/officeart/2005/8/layout/cycle1"/>
    <dgm:cxn modelId="{37928493-12E2-48D2-AC1D-0ADDFFE2708E}" srcId="{296B7A64-8271-46F2-A66E-E574F4DC3ADF}" destId="{A9492992-6A19-458E-94DB-EF7A2B40070E}" srcOrd="4" destOrd="0" parTransId="{A9C27254-192F-421E-A667-1214558646D5}" sibTransId="{06B7294F-65CC-4B09-972A-13E27337F3C2}"/>
    <dgm:cxn modelId="{33ECA856-FC27-4B5F-AFF9-074AAE760C83}" type="presOf" srcId="{55512B87-AB7A-430F-ACBE-18AD593E4AF9}" destId="{D5CFDCC8-FC6B-4331-B63A-76D881C6D9C5}" srcOrd="0" destOrd="0" presId="urn:microsoft.com/office/officeart/2005/8/layout/cycle1"/>
    <dgm:cxn modelId="{24FFF730-5E96-4D47-9D3B-241BE6F58D6B}" type="presOf" srcId="{930989F4-1FED-4C68-B351-49D02565707F}" destId="{C6014D1C-6E08-47B2-A998-4D9CC109F8DE}" srcOrd="0" destOrd="0" presId="urn:microsoft.com/office/officeart/2005/8/layout/cycle1"/>
    <dgm:cxn modelId="{C2CA0815-1B39-41E3-BEDB-B9868F1B1A53}" srcId="{296B7A64-8271-46F2-A66E-E574F4DC3ADF}" destId="{FAFF7191-7036-4367-B540-FE288275BFBD}" srcOrd="2" destOrd="0" parTransId="{5147BD79-2DF5-4067-B6FC-525CC3C644A9}" sibTransId="{5F6EA2AF-64AE-4745-BCB9-1799889DBAE2}"/>
    <dgm:cxn modelId="{57185F36-54FD-42C1-B4D4-9A98D422DEA3}" type="presOf" srcId="{7ACFFE2F-CE60-4D2E-A588-DBDF43E398EF}" destId="{322D3617-4458-4F08-B8CE-B5466A82E44A}" srcOrd="0" destOrd="0" presId="urn:microsoft.com/office/officeart/2005/8/layout/cycle1"/>
    <dgm:cxn modelId="{04E75688-EDF0-4374-8552-A55D722EC5F3}" type="presOf" srcId="{A9492992-6A19-458E-94DB-EF7A2B40070E}" destId="{3F6F68BC-C793-4E81-AE0A-63A0911FB37C}" srcOrd="0" destOrd="0" presId="urn:microsoft.com/office/officeart/2005/8/layout/cycle1"/>
    <dgm:cxn modelId="{8A6BDE01-A7E0-4A87-AF0F-25246DDD1E65}" type="presOf" srcId="{346E2751-8155-4669-97F0-19F781A0723B}" destId="{70F76AB0-B2C2-4643-8D4A-798A7B96ADDE}" srcOrd="0" destOrd="0" presId="urn:microsoft.com/office/officeart/2005/8/layout/cycle1"/>
    <dgm:cxn modelId="{25B661D4-7C97-49BC-92A5-0DED82DAEA46}" type="presParOf" srcId="{546FFF2A-848E-4191-A764-7E448B2D733F}" destId="{09849723-D6CC-444B-8D40-6595BD3AE11E}" srcOrd="0" destOrd="0" presId="urn:microsoft.com/office/officeart/2005/8/layout/cycle1"/>
    <dgm:cxn modelId="{1641BFA7-8E63-424B-8B76-1F6B610D9DCF}" type="presParOf" srcId="{546FFF2A-848E-4191-A764-7E448B2D733F}" destId="{17FDC433-BA01-4794-A06F-2C18711F0CB9}" srcOrd="1" destOrd="0" presId="urn:microsoft.com/office/officeart/2005/8/layout/cycle1"/>
    <dgm:cxn modelId="{87BC9B97-29B9-4BAD-BFDA-32F3F2AF6747}" type="presParOf" srcId="{546FFF2A-848E-4191-A764-7E448B2D733F}" destId="{322D3617-4458-4F08-B8CE-B5466A82E44A}" srcOrd="2" destOrd="0" presId="urn:microsoft.com/office/officeart/2005/8/layout/cycle1"/>
    <dgm:cxn modelId="{DF804EBD-D462-4A46-A451-A7F22CD0BF3B}" type="presParOf" srcId="{546FFF2A-848E-4191-A764-7E448B2D733F}" destId="{0006BDEE-873A-46B5-ADCA-A2F7D2F93AA1}" srcOrd="3" destOrd="0" presId="urn:microsoft.com/office/officeart/2005/8/layout/cycle1"/>
    <dgm:cxn modelId="{68CEAF88-4429-42F0-9545-EC39C8973EAE}" type="presParOf" srcId="{546FFF2A-848E-4191-A764-7E448B2D733F}" destId="{73CD3C4F-6C0B-49B4-B5BB-391CF7AAB1D5}" srcOrd="4" destOrd="0" presId="urn:microsoft.com/office/officeart/2005/8/layout/cycle1"/>
    <dgm:cxn modelId="{FDFB7CDE-C328-4EBC-8A62-4FA0EE07DE15}" type="presParOf" srcId="{546FFF2A-848E-4191-A764-7E448B2D733F}" destId="{D5CFDCC8-FC6B-4331-B63A-76D881C6D9C5}" srcOrd="5" destOrd="0" presId="urn:microsoft.com/office/officeart/2005/8/layout/cycle1"/>
    <dgm:cxn modelId="{DF7F6237-799C-47AB-8C11-D862F9B80C16}" type="presParOf" srcId="{546FFF2A-848E-4191-A764-7E448B2D733F}" destId="{1770B507-D1E6-4B85-BF40-7E60C954D9C5}" srcOrd="6" destOrd="0" presId="urn:microsoft.com/office/officeart/2005/8/layout/cycle1"/>
    <dgm:cxn modelId="{5C54DF72-0CE0-44F8-8644-C2FAA92BF248}" type="presParOf" srcId="{546FFF2A-848E-4191-A764-7E448B2D733F}" destId="{80C3C659-961C-4949-82A9-EA037B7BC643}" srcOrd="7" destOrd="0" presId="urn:microsoft.com/office/officeart/2005/8/layout/cycle1"/>
    <dgm:cxn modelId="{FCA2EEED-3E4F-4504-B7B6-820D4D51F8F5}" type="presParOf" srcId="{546FFF2A-848E-4191-A764-7E448B2D733F}" destId="{03C17644-219E-44AA-A2BC-2D5162C2402C}" srcOrd="8" destOrd="0" presId="urn:microsoft.com/office/officeart/2005/8/layout/cycle1"/>
    <dgm:cxn modelId="{B89CFC07-640F-450C-8524-2F44B25E18C8}" type="presParOf" srcId="{546FFF2A-848E-4191-A764-7E448B2D733F}" destId="{9FB11E6B-EE26-458F-B9D0-EDF070666560}" srcOrd="9" destOrd="0" presId="urn:microsoft.com/office/officeart/2005/8/layout/cycle1"/>
    <dgm:cxn modelId="{D90B4228-A993-48A0-868C-0DA1A0FE9F50}" type="presParOf" srcId="{546FFF2A-848E-4191-A764-7E448B2D733F}" destId="{70F76AB0-B2C2-4643-8D4A-798A7B96ADDE}" srcOrd="10" destOrd="0" presId="urn:microsoft.com/office/officeart/2005/8/layout/cycle1"/>
    <dgm:cxn modelId="{48F44526-9B4C-48BA-BB66-0E08670E548A}" type="presParOf" srcId="{546FFF2A-848E-4191-A764-7E448B2D733F}" destId="{C6014D1C-6E08-47B2-A998-4D9CC109F8DE}" srcOrd="11" destOrd="0" presId="urn:microsoft.com/office/officeart/2005/8/layout/cycle1"/>
    <dgm:cxn modelId="{FA9E340E-99A2-4D60-A2E3-6F19C53F5166}" type="presParOf" srcId="{546FFF2A-848E-4191-A764-7E448B2D733F}" destId="{BDFD8301-28FF-441D-9E5C-C07A71BC3811}" srcOrd="12" destOrd="0" presId="urn:microsoft.com/office/officeart/2005/8/layout/cycle1"/>
    <dgm:cxn modelId="{DF30387A-CB6D-4E44-AB40-97247E3E5EF4}" type="presParOf" srcId="{546FFF2A-848E-4191-A764-7E448B2D733F}" destId="{3F6F68BC-C793-4E81-AE0A-63A0911FB37C}" srcOrd="13" destOrd="0" presId="urn:microsoft.com/office/officeart/2005/8/layout/cycle1"/>
    <dgm:cxn modelId="{0999D544-2C33-453C-9A34-01CBFD26F7D5}" type="presParOf" srcId="{546FFF2A-848E-4191-A764-7E448B2D733F}" destId="{5F2EADDB-94C7-4D6D-A859-2B48948477EC}"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B38331-4960-48DD-999F-E10273870C37}" type="doc">
      <dgm:prSet loTypeId="urn:microsoft.com/office/officeart/2005/8/layout/cycle1" loCatId="cycle" qsTypeId="urn:microsoft.com/office/officeart/2005/8/quickstyle/simple1" qsCatId="simple" csTypeId="urn:microsoft.com/office/officeart/2005/8/colors/accent2_1" csCatId="accent2" phldr="1"/>
      <dgm:spPr/>
      <dgm:t>
        <a:bodyPr/>
        <a:lstStyle/>
        <a:p>
          <a:endParaRPr kumimoji="1" lang="ja-JP" altLang="en-US"/>
        </a:p>
      </dgm:t>
    </dgm:pt>
    <dgm:pt modelId="{4C282792-7443-428B-AD63-B377D679EE3F}">
      <dgm:prSet phldrT="[テキスト]" custT="1"/>
      <dgm:spPr/>
      <dgm:t>
        <a:bodyPr/>
        <a:lstStyle/>
        <a:p>
          <a:r>
            <a:rPr kumimoji="1" lang="en-US" altLang="ja-JP" sz="2000" b="1" u="sng" dirty="0" smtClean="0"/>
            <a:t>Check</a:t>
          </a:r>
        </a:p>
        <a:p>
          <a:r>
            <a:rPr kumimoji="1" lang="en-US" altLang="ja-JP" sz="1600" dirty="0" smtClean="0"/>
            <a:t>Gap between </a:t>
          </a:r>
          <a:br>
            <a:rPr kumimoji="1" lang="en-US" altLang="ja-JP" sz="1600" dirty="0" smtClean="0"/>
          </a:br>
          <a:r>
            <a:rPr kumimoji="1" lang="en-US" altLang="ja-JP" sz="1600" dirty="0" smtClean="0"/>
            <a:t>requirements and realities;</a:t>
          </a:r>
          <a:br>
            <a:rPr kumimoji="1" lang="en-US" altLang="ja-JP" sz="1600" dirty="0" smtClean="0"/>
          </a:br>
          <a:r>
            <a:rPr kumimoji="1" lang="en-US" altLang="ja-JP" sz="1600" dirty="0" smtClean="0"/>
            <a:t>What, Who,</a:t>
          </a:r>
          <a:r>
            <a:rPr kumimoji="1" lang="ja-JP" altLang="en-US" sz="1600" dirty="0" smtClean="0"/>
            <a:t> </a:t>
          </a:r>
          <a:r>
            <a:rPr kumimoji="1" lang="en-US" altLang="ja-JP" sz="1600" dirty="0" smtClean="0"/>
            <a:t>When,</a:t>
          </a:r>
          <a:r>
            <a:rPr kumimoji="1" lang="ja-JP" altLang="en-US" sz="1600" dirty="0" smtClean="0"/>
            <a:t> </a:t>
          </a:r>
          <a:r>
            <a:rPr kumimoji="1" lang="en-US" altLang="ja-JP" sz="1600" dirty="0" smtClean="0"/>
            <a:t>Where, How</a:t>
          </a:r>
          <a:endParaRPr kumimoji="1" lang="ja-JP" altLang="en-US" sz="1600" dirty="0"/>
        </a:p>
      </dgm:t>
    </dgm:pt>
    <dgm:pt modelId="{5A6DB234-6159-46E4-BB01-C05654ED77EA}" type="parTrans" cxnId="{0CBF6C11-F3A9-4E47-AE95-32D86709D5BB}">
      <dgm:prSet/>
      <dgm:spPr/>
      <dgm:t>
        <a:bodyPr/>
        <a:lstStyle/>
        <a:p>
          <a:endParaRPr kumimoji="1" lang="ja-JP" altLang="en-US"/>
        </a:p>
      </dgm:t>
    </dgm:pt>
    <dgm:pt modelId="{37BC21EF-132F-4A85-8E4D-222E045C2FFE}" type="sibTrans" cxnId="{0CBF6C11-F3A9-4E47-AE95-32D86709D5BB}">
      <dgm:prSet/>
      <dgm:spPr/>
      <dgm:t>
        <a:bodyPr/>
        <a:lstStyle/>
        <a:p>
          <a:endParaRPr kumimoji="1" lang="ja-JP" altLang="en-US"/>
        </a:p>
      </dgm:t>
    </dgm:pt>
    <dgm:pt modelId="{ED76F169-3F25-46CB-B3DD-221590D48B6E}">
      <dgm:prSet phldrT="[テキスト]" custT="1"/>
      <dgm:spPr/>
      <dgm:t>
        <a:bodyPr/>
        <a:lstStyle/>
        <a:p>
          <a:r>
            <a:rPr kumimoji="1" lang="en-US" altLang="ja-JP" sz="2000" b="1" u="sng" dirty="0" smtClean="0"/>
            <a:t>Action</a:t>
          </a:r>
          <a:r>
            <a:rPr kumimoji="1" lang="ja-JP" altLang="en-US" sz="1900" dirty="0" smtClean="0"/>
            <a:t>　＝</a:t>
          </a:r>
          <a:endParaRPr kumimoji="1" lang="en-US" altLang="ja-JP" sz="1900" dirty="0" smtClean="0"/>
        </a:p>
        <a:p>
          <a:r>
            <a:rPr kumimoji="1" lang="en-US" altLang="ja-JP" sz="1900" dirty="0" smtClean="0"/>
            <a:t>solution</a:t>
          </a:r>
        </a:p>
        <a:p>
          <a:endParaRPr kumimoji="1" lang="en-US" altLang="ja-JP" sz="1900" dirty="0" smtClean="0"/>
        </a:p>
        <a:p>
          <a:endParaRPr kumimoji="1" lang="ja-JP" altLang="en-US" sz="1900" dirty="0"/>
        </a:p>
      </dgm:t>
    </dgm:pt>
    <dgm:pt modelId="{DE43DF93-04AC-4A8D-ABA2-7168F8A0238C}" type="parTrans" cxnId="{1FA8F246-687C-41CF-AC66-6782F08046B7}">
      <dgm:prSet/>
      <dgm:spPr/>
      <dgm:t>
        <a:bodyPr/>
        <a:lstStyle/>
        <a:p>
          <a:endParaRPr kumimoji="1" lang="ja-JP" altLang="en-US"/>
        </a:p>
      </dgm:t>
    </dgm:pt>
    <dgm:pt modelId="{B0E62E90-26F8-4A38-ABC5-E3E100D36057}" type="sibTrans" cxnId="{1FA8F246-687C-41CF-AC66-6782F08046B7}">
      <dgm:prSet/>
      <dgm:spPr>
        <a:solidFill>
          <a:srgbClr val="FFC000"/>
        </a:solidFill>
      </dgm:spPr>
      <dgm:t>
        <a:bodyPr/>
        <a:lstStyle/>
        <a:p>
          <a:endParaRPr kumimoji="1" lang="ja-JP" altLang="en-US"/>
        </a:p>
      </dgm:t>
    </dgm:pt>
    <dgm:pt modelId="{44140FBB-9538-4DD3-9058-A9A52C927E09}">
      <dgm:prSet phldrT="[テキスト]" custT="1"/>
      <dgm:spPr/>
      <dgm:t>
        <a:bodyPr/>
        <a:lstStyle/>
        <a:p>
          <a:pPr algn="ctr"/>
          <a:r>
            <a:rPr kumimoji="1" lang="en-US" altLang="ja-JP" sz="2000" b="1" u="sng" dirty="0" smtClean="0"/>
            <a:t>Plan</a:t>
          </a:r>
        </a:p>
        <a:p>
          <a:pPr algn="ctr"/>
          <a:r>
            <a:rPr kumimoji="1" lang="en-US" altLang="ja-JP" sz="2000" b="1" u="sng" dirty="0" smtClean="0"/>
            <a:t>Implementation of the Optimization</a:t>
          </a:r>
        </a:p>
      </dgm:t>
    </dgm:pt>
    <dgm:pt modelId="{C3584AD9-4C76-48EB-A7AC-73A2B406F6C8}" type="parTrans" cxnId="{3EDF54D6-6150-4FD0-887A-58839D6F2151}">
      <dgm:prSet/>
      <dgm:spPr/>
      <dgm:t>
        <a:bodyPr/>
        <a:lstStyle/>
        <a:p>
          <a:endParaRPr kumimoji="1" lang="ja-JP" altLang="en-US"/>
        </a:p>
      </dgm:t>
    </dgm:pt>
    <dgm:pt modelId="{427CF466-D782-44B9-81BD-E227FDD73796}" type="sibTrans" cxnId="{3EDF54D6-6150-4FD0-887A-58839D6F2151}">
      <dgm:prSet/>
      <dgm:spPr>
        <a:solidFill>
          <a:srgbClr val="FF0000"/>
        </a:solidFill>
      </dgm:spPr>
      <dgm:t>
        <a:bodyPr/>
        <a:lstStyle/>
        <a:p>
          <a:endParaRPr kumimoji="1" lang="ja-JP" altLang="en-US"/>
        </a:p>
      </dgm:t>
    </dgm:pt>
    <dgm:pt modelId="{919B8643-2A56-4DE6-883B-7BA28D01C8AC}">
      <dgm:prSet phldrT="[テキスト]" custT="1"/>
      <dgm:spPr/>
      <dgm:t>
        <a:bodyPr/>
        <a:lstStyle/>
        <a:p>
          <a:r>
            <a:rPr kumimoji="1" lang="en-US" altLang="ja-JP" sz="2000" b="1" u="sng" dirty="0" smtClean="0"/>
            <a:t>Do</a:t>
          </a:r>
        </a:p>
        <a:p>
          <a:endParaRPr kumimoji="1" lang="ja-JP" altLang="en-US" sz="1800" dirty="0"/>
        </a:p>
      </dgm:t>
    </dgm:pt>
    <dgm:pt modelId="{EE8EB8DD-E859-42E4-B37A-3BFFFA93802E}" type="parTrans" cxnId="{42116C3A-7AE9-4439-ABBF-B6400C7B141C}">
      <dgm:prSet/>
      <dgm:spPr/>
      <dgm:t>
        <a:bodyPr/>
        <a:lstStyle/>
        <a:p>
          <a:endParaRPr kumimoji="1" lang="ja-JP" altLang="en-US"/>
        </a:p>
      </dgm:t>
    </dgm:pt>
    <dgm:pt modelId="{49DEE51A-88C0-4DCD-99C7-4380C63023E8}" type="sibTrans" cxnId="{42116C3A-7AE9-4439-ABBF-B6400C7B141C}">
      <dgm:prSet/>
      <dgm:spPr>
        <a:solidFill>
          <a:srgbClr val="00B0F0"/>
        </a:solidFill>
      </dgm:spPr>
      <dgm:t>
        <a:bodyPr/>
        <a:lstStyle/>
        <a:p>
          <a:endParaRPr kumimoji="1" lang="ja-JP" altLang="en-US"/>
        </a:p>
      </dgm:t>
    </dgm:pt>
    <dgm:pt modelId="{19136552-AFDB-4760-9683-13EC6654B493}" type="pres">
      <dgm:prSet presAssocID="{1AB38331-4960-48DD-999F-E10273870C37}" presName="cycle" presStyleCnt="0">
        <dgm:presLayoutVars>
          <dgm:dir/>
          <dgm:resizeHandles val="exact"/>
        </dgm:presLayoutVars>
      </dgm:prSet>
      <dgm:spPr/>
      <dgm:t>
        <a:bodyPr/>
        <a:lstStyle/>
        <a:p>
          <a:endParaRPr kumimoji="1" lang="ja-JP" altLang="en-US"/>
        </a:p>
      </dgm:t>
    </dgm:pt>
    <dgm:pt modelId="{592A6DA1-C9D5-4292-9D92-B4D869912CDF}" type="pres">
      <dgm:prSet presAssocID="{4C282792-7443-428B-AD63-B377D679EE3F}" presName="dummy" presStyleCnt="0"/>
      <dgm:spPr/>
    </dgm:pt>
    <dgm:pt modelId="{4FCDA074-6220-4D96-887E-3A265F8CC2DE}" type="pres">
      <dgm:prSet presAssocID="{4C282792-7443-428B-AD63-B377D679EE3F}" presName="node" presStyleLbl="revTx" presStyleIdx="0" presStyleCnt="4" custRadScaleRad="89200" custRadScaleInc="-22467">
        <dgm:presLayoutVars>
          <dgm:bulletEnabled val="1"/>
        </dgm:presLayoutVars>
      </dgm:prSet>
      <dgm:spPr/>
      <dgm:t>
        <a:bodyPr/>
        <a:lstStyle/>
        <a:p>
          <a:endParaRPr kumimoji="1" lang="ja-JP" altLang="en-US"/>
        </a:p>
      </dgm:t>
    </dgm:pt>
    <dgm:pt modelId="{8170D9C5-93BE-4E60-80CA-6DD369988BFA}" type="pres">
      <dgm:prSet presAssocID="{37BC21EF-132F-4A85-8E4D-222E045C2FFE}" presName="sibTrans" presStyleLbl="node1" presStyleIdx="0" presStyleCnt="4"/>
      <dgm:spPr/>
      <dgm:t>
        <a:bodyPr/>
        <a:lstStyle/>
        <a:p>
          <a:endParaRPr kumimoji="1" lang="ja-JP" altLang="en-US"/>
        </a:p>
      </dgm:t>
    </dgm:pt>
    <dgm:pt modelId="{F2C9A20A-5834-457F-A82A-5A1A59BECC09}" type="pres">
      <dgm:prSet presAssocID="{ED76F169-3F25-46CB-B3DD-221590D48B6E}" presName="dummy" presStyleCnt="0"/>
      <dgm:spPr/>
    </dgm:pt>
    <dgm:pt modelId="{CDA140AE-A640-4ABE-8B0F-F18C02DD5AB5}" type="pres">
      <dgm:prSet presAssocID="{ED76F169-3F25-46CB-B3DD-221590D48B6E}" presName="node" presStyleLbl="revTx" presStyleIdx="1" presStyleCnt="4">
        <dgm:presLayoutVars>
          <dgm:bulletEnabled val="1"/>
        </dgm:presLayoutVars>
      </dgm:prSet>
      <dgm:spPr/>
      <dgm:t>
        <a:bodyPr/>
        <a:lstStyle/>
        <a:p>
          <a:endParaRPr kumimoji="1" lang="ja-JP" altLang="en-US"/>
        </a:p>
      </dgm:t>
    </dgm:pt>
    <dgm:pt modelId="{B202F7AD-F430-4E9F-AF77-F4895A1CB650}" type="pres">
      <dgm:prSet presAssocID="{B0E62E90-26F8-4A38-ABC5-E3E100D36057}" presName="sibTrans" presStyleLbl="node1" presStyleIdx="1" presStyleCnt="4"/>
      <dgm:spPr/>
      <dgm:t>
        <a:bodyPr/>
        <a:lstStyle/>
        <a:p>
          <a:endParaRPr kumimoji="1" lang="ja-JP" altLang="en-US"/>
        </a:p>
      </dgm:t>
    </dgm:pt>
    <dgm:pt modelId="{54711695-955E-4064-A6EB-F9CD8FDC8456}" type="pres">
      <dgm:prSet presAssocID="{44140FBB-9538-4DD3-9058-A9A52C927E09}" presName="dummy" presStyleCnt="0"/>
      <dgm:spPr/>
    </dgm:pt>
    <dgm:pt modelId="{75750B34-A5DB-46D5-9341-17113C0EA0B9}" type="pres">
      <dgm:prSet presAssocID="{44140FBB-9538-4DD3-9058-A9A52C927E09}" presName="node" presStyleLbl="revTx" presStyleIdx="2" presStyleCnt="4" custScaleX="144242">
        <dgm:presLayoutVars>
          <dgm:bulletEnabled val="1"/>
        </dgm:presLayoutVars>
      </dgm:prSet>
      <dgm:spPr/>
      <dgm:t>
        <a:bodyPr/>
        <a:lstStyle/>
        <a:p>
          <a:endParaRPr kumimoji="1" lang="ja-JP" altLang="en-US"/>
        </a:p>
      </dgm:t>
    </dgm:pt>
    <dgm:pt modelId="{6217A1E0-0398-46B8-AC01-C2287018FC3F}" type="pres">
      <dgm:prSet presAssocID="{427CF466-D782-44B9-81BD-E227FDD73796}" presName="sibTrans" presStyleLbl="node1" presStyleIdx="2" presStyleCnt="4"/>
      <dgm:spPr/>
      <dgm:t>
        <a:bodyPr/>
        <a:lstStyle/>
        <a:p>
          <a:endParaRPr kumimoji="1" lang="ja-JP" altLang="en-US"/>
        </a:p>
      </dgm:t>
    </dgm:pt>
    <dgm:pt modelId="{A76377BA-3BA7-4281-A562-9E0641FBB1AB}" type="pres">
      <dgm:prSet presAssocID="{919B8643-2A56-4DE6-883B-7BA28D01C8AC}" presName="dummy" presStyleCnt="0"/>
      <dgm:spPr/>
    </dgm:pt>
    <dgm:pt modelId="{2CB252B8-F665-462B-BDB7-3FC7FF252B9C}" type="pres">
      <dgm:prSet presAssocID="{919B8643-2A56-4DE6-883B-7BA28D01C8AC}" presName="node" presStyleLbl="revTx" presStyleIdx="3" presStyleCnt="4">
        <dgm:presLayoutVars>
          <dgm:bulletEnabled val="1"/>
        </dgm:presLayoutVars>
      </dgm:prSet>
      <dgm:spPr/>
      <dgm:t>
        <a:bodyPr/>
        <a:lstStyle/>
        <a:p>
          <a:endParaRPr kumimoji="1" lang="ja-JP" altLang="en-US"/>
        </a:p>
      </dgm:t>
    </dgm:pt>
    <dgm:pt modelId="{19E8167F-F4A5-41BC-A5C0-EA043C87A129}" type="pres">
      <dgm:prSet presAssocID="{49DEE51A-88C0-4DCD-99C7-4380C63023E8}" presName="sibTrans" presStyleLbl="node1" presStyleIdx="3" presStyleCnt="4"/>
      <dgm:spPr/>
      <dgm:t>
        <a:bodyPr/>
        <a:lstStyle/>
        <a:p>
          <a:endParaRPr kumimoji="1" lang="ja-JP" altLang="en-US"/>
        </a:p>
      </dgm:t>
    </dgm:pt>
  </dgm:ptLst>
  <dgm:cxnLst>
    <dgm:cxn modelId="{2A3F51AA-86F7-4D90-8E77-9321D22A33EE}" type="presOf" srcId="{37BC21EF-132F-4A85-8E4D-222E045C2FFE}" destId="{8170D9C5-93BE-4E60-80CA-6DD369988BFA}" srcOrd="0" destOrd="0" presId="urn:microsoft.com/office/officeart/2005/8/layout/cycle1"/>
    <dgm:cxn modelId="{1FA8F246-687C-41CF-AC66-6782F08046B7}" srcId="{1AB38331-4960-48DD-999F-E10273870C37}" destId="{ED76F169-3F25-46CB-B3DD-221590D48B6E}" srcOrd="1" destOrd="0" parTransId="{DE43DF93-04AC-4A8D-ABA2-7168F8A0238C}" sibTransId="{B0E62E90-26F8-4A38-ABC5-E3E100D36057}"/>
    <dgm:cxn modelId="{44E2967B-1350-4414-A4E3-53C72965CCFA}" type="presOf" srcId="{1AB38331-4960-48DD-999F-E10273870C37}" destId="{19136552-AFDB-4760-9683-13EC6654B493}" srcOrd="0" destOrd="0" presId="urn:microsoft.com/office/officeart/2005/8/layout/cycle1"/>
    <dgm:cxn modelId="{3EDF54D6-6150-4FD0-887A-58839D6F2151}" srcId="{1AB38331-4960-48DD-999F-E10273870C37}" destId="{44140FBB-9538-4DD3-9058-A9A52C927E09}" srcOrd="2" destOrd="0" parTransId="{C3584AD9-4C76-48EB-A7AC-73A2B406F6C8}" sibTransId="{427CF466-D782-44B9-81BD-E227FDD73796}"/>
    <dgm:cxn modelId="{81AE9736-3194-4763-93A1-FBC694B0A8AA}" type="presOf" srcId="{49DEE51A-88C0-4DCD-99C7-4380C63023E8}" destId="{19E8167F-F4A5-41BC-A5C0-EA043C87A129}" srcOrd="0" destOrd="0" presId="urn:microsoft.com/office/officeart/2005/8/layout/cycle1"/>
    <dgm:cxn modelId="{99827D47-0D7F-42A0-9AFE-12AA41EA044C}" type="presOf" srcId="{4C282792-7443-428B-AD63-B377D679EE3F}" destId="{4FCDA074-6220-4D96-887E-3A265F8CC2DE}" srcOrd="0" destOrd="0" presId="urn:microsoft.com/office/officeart/2005/8/layout/cycle1"/>
    <dgm:cxn modelId="{496AFED8-DFC9-4A85-A379-1726F084944E}" type="presOf" srcId="{919B8643-2A56-4DE6-883B-7BA28D01C8AC}" destId="{2CB252B8-F665-462B-BDB7-3FC7FF252B9C}" srcOrd="0" destOrd="0" presId="urn:microsoft.com/office/officeart/2005/8/layout/cycle1"/>
    <dgm:cxn modelId="{42116C3A-7AE9-4439-ABBF-B6400C7B141C}" srcId="{1AB38331-4960-48DD-999F-E10273870C37}" destId="{919B8643-2A56-4DE6-883B-7BA28D01C8AC}" srcOrd="3" destOrd="0" parTransId="{EE8EB8DD-E859-42E4-B37A-3BFFFA93802E}" sibTransId="{49DEE51A-88C0-4DCD-99C7-4380C63023E8}"/>
    <dgm:cxn modelId="{E314822F-0F66-4744-949B-8A6EFEF16FA5}" type="presOf" srcId="{ED76F169-3F25-46CB-B3DD-221590D48B6E}" destId="{CDA140AE-A640-4ABE-8B0F-F18C02DD5AB5}" srcOrd="0" destOrd="0" presId="urn:microsoft.com/office/officeart/2005/8/layout/cycle1"/>
    <dgm:cxn modelId="{2BFD4109-9E8E-405D-8998-1289C38C3BE0}" type="presOf" srcId="{427CF466-D782-44B9-81BD-E227FDD73796}" destId="{6217A1E0-0398-46B8-AC01-C2287018FC3F}" srcOrd="0" destOrd="0" presId="urn:microsoft.com/office/officeart/2005/8/layout/cycle1"/>
    <dgm:cxn modelId="{7802791C-5C8F-457D-BDDB-4939CCFC4A09}" type="presOf" srcId="{44140FBB-9538-4DD3-9058-A9A52C927E09}" destId="{75750B34-A5DB-46D5-9341-17113C0EA0B9}" srcOrd="0" destOrd="0" presId="urn:microsoft.com/office/officeart/2005/8/layout/cycle1"/>
    <dgm:cxn modelId="{0CBF6C11-F3A9-4E47-AE95-32D86709D5BB}" srcId="{1AB38331-4960-48DD-999F-E10273870C37}" destId="{4C282792-7443-428B-AD63-B377D679EE3F}" srcOrd="0" destOrd="0" parTransId="{5A6DB234-6159-46E4-BB01-C05654ED77EA}" sibTransId="{37BC21EF-132F-4A85-8E4D-222E045C2FFE}"/>
    <dgm:cxn modelId="{6DE604D8-E134-4B26-8FA7-E14568700877}" type="presOf" srcId="{B0E62E90-26F8-4A38-ABC5-E3E100D36057}" destId="{B202F7AD-F430-4E9F-AF77-F4895A1CB650}" srcOrd="0" destOrd="0" presId="urn:microsoft.com/office/officeart/2005/8/layout/cycle1"/>
    <dgm:cxn modelId="{D9333EB7-FDE4-4F6F-B0EB-ABAA5EBB6631}" type="presParOf" srcId="{19136552-AFDB-4760-9683-13EC6654B493}" destId="{592A6DA1-C9D5-4292-9D92-B4D869912CDF}" srcOrd="0" destOrd="0" presId="urn:microsoft.com/office/officeart/2005/8/layout/cycle1"/>
    <dgm:cxn modelId="{2DB70D39-344B-4966-B480-3C0AD198F117}" type="presParOf" srcId="{19136552-AFDB-4760-9683-13EC6654B493}" destId="{4FCDA074-6220-4D96-887E-3A265F8CC2DE}" srcOrd="1" destOrd="0" presId="urn:microsoft.com/office/officeart/2005/8/layout/cycle1"/>
    <dgm:cxn modelId="{7D812318-5E53-4B79-B73F-8514661397E7}" type="presParOf" srcId="{19136552-AFDB-4760-9683-13EC6654B493}" destId="{8170D9C5-93BE-4E60-80CA-6DD369988BFA}" srcOrd="2" destOrd="0" presId="urn:microsoft.com/office/officeart/2005/8/layout/cycle1"/>
    <dgm:cxn modelId="{686856AB-F3A3-497B-943F-93133D40AB62}" type="presParOf" srcId="{19136552-AFDB-4760-9683-13EC6654B493}" destId="{F2C9A20A-5834-457F-A82A-5A1A59BECC09}" srcOrd="3" destOrd="0" presId="urn:microsoft.com/office/officeart/2005/8/layout/cycle1"/>
    <dgm:cxn modelId="{C8D87AFA-00B0-4CDF-BBC0-942A3DA32E0E}" type="presParOf" srcId="{19136552-AFDB-4760-9683-13EC6654B493}" destId="{CDA140AE-A640-4ABE-8B0F-F18C02DD5AB5}" srcOrd="4" destOrd="0" presId="urn:microsoft.com/office/officeart/2005/8/layout/cycle1"/>
    <dgm:cxn modelId="{4C577853-926A-4143-9654-B4AC90540A41}" type="presParOf" srcId="{19136552-AFDB-4760-9683-13EC6654B493}" destId="{B202F7AD-F430-4E9F-AF77-F4895A1CB650}" srcOrd="5" destOrd="0" presId="urn:microsoft.com/office/officeart/2005/8/layout/cycle1"/>
    <dgm:cxn modelId="{A2B4D559-274D-43F3-869C-AD2C999778A2}" type="presParOf" srcId="{19136552-AFDB-4760-9683-13EC6654B493}" destId="{54711695-955E-4064-A6EB-F9CD8FDC8456}" srcOrd="6" destOrd="0" presId="urn:microsoft.com/office/officeart/2005/8/layout/cycle1"/>
    <dgm:cxn modelId="{A6F7BC2A-50DE-4A5B-9F4E-A6A6135F8AC3}" type="presParOf" srcId="{19136552-AFDB-4760-9683-13EC6654B493}" destId="{75750B34-A5DB-46D5-9341-17113C0EA0B9}" srcOrd="7" destOrd="0" presId="urn:microsoft.com/office/officeart/2005/8/layout/cycle1"/>
    <dgm:cxn modelId="{34D1C5BE-12CE-417A-9781-EC51014A74E0}" type="presParOf" srcId="{19136552-AFDB-4760-9683-13EC6654B493}" destId="{6217A1E0-0398-46B8-AC01-C2287018FC3F}" srcOrd="8" destOrd="0" presId="urn:microsoft.com/office/officeart/2005/8/layout/cycle1"/>
    <dgm:cxn modelId="{7050B107-9C83-4580-B8FC-161EE4F7C7D5}" type="presParOf" srcId="{19136552-AFDB-4760-9683-13EC6654B493}" destId="{A76377BA-3BA7-4281-A562-9E0641FBB1AB}" srcOrd="9" destOrd="0" presId="urn:microsoft.com/office/officeart/2005/8/layout/cycle1"/>
    <dgm:cxn modelId="{14B791FE-9B41-4158-8895-5D529D1C8F95}" type="presParOf" srcId="{19136552-AFDB-4760-9683-13EC6654B493}" destId="{2CB252B8-F665-462B-BDB7-3FC7FF252B9C}" srcOrd="10" destOrd="0" presId="urn:microsoft.com/office/officeart/2005/8/layout/cycle1"/>
    <dgm:cxn modelId="{8AB9C57A-9B94-411A-8282-CE8722A5B767}" type="presParOf" srcId="{19136552-AFDB-4760-9683-13EC6654B493}" destId="{19E8167F-F4A5-41BC-A5C0-EA043C87A129}" srcOrd="11" destOrd="0" presId="urn:microsoft.com/office/officeart/2005/8/layout/cycl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8845C-43E9-4E49-95F9-72BA639F63CC}">
      <dsp:nvSpPr>
        <dsp:cNvPr id="0" name=""/>
        <dsp:cNvSpPr/>
      </dsp:nvSpPr>
      <dsp:spPr>
        <a:xfrm>
          <a:off x="1980996" y="2262981"/>
          <a:ext cx="1760128" cy="1648740"/>
        </a:xfrm>
        <a:custGeom>
          <a:avLst/>
          <a:gdLst/>
          <a:ahLst/>
          <a:cxnLst/>
          <a:rect l="0" t="0" r="0" b="0"/>
          <a:pathLst>
            <a:path>
              <a:moveTo>
                <a:pt x="0" y="0"/>
              </a:moveTo>
              <a:lnTo>
                <a:pt x="880064" y="0"/>
              </a:lnTo>
              <a:lnTo>
                <a:pt x="880064" y="1648740"/>
              </a:lnTo>
              <a:lnTo>
                <a:pt x="1760128" y="164874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kumimoji="1" lang="ja-JP" altLang="en-US" sz="800" kern="1200"/>
        </a:p>
      </dsp:txBody>
      <dsp:txXfrm>
        <a:off x="2800767" y="3027058"/>
        <a:ext cx="120586" cy="120586"/>
      </dsp:txXfrm>
    </dsp:sp>
    <dsp:sp modelId="{74BC6CA5-A407-48B2-B926-D54ED30A18AD}">
      <dsp:nvSpPr>
        <dsp:cNvPr id="0" name=""/>
        <dsp:cNvSpPr/>
      </dsp:nvSpPr>
      <dsp:spPr>
        <a:xfrm>
          <a:off x="1980996" y="2262981"/>
          <a:ext cx="1771388" cy="536408"/>
        </a:xfrm>
        <a:custGeom>
          <a:avLst/>
          <a:gdLst/>
          <a:ahLst/>
          <a:cxnLst/>
          <a:rect l="0" t="0" r="0" b="0"/>
          <a:pathLst>
            <a:path>
              <a:moveTo>
                <a:pt x="0" y="0"/>
              </a:moveTo>
              <a:lnTo>
                <a:pt x="885694" y="0"/>
              </a:lnTo>
              <a:lnTo>
                <a:pt x="885694" y="536408"/>
              </a:lnTo>
              <a:lnTo>
                <a:pt x="1771388" y="53640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kumimoji="1" lang="ja-JP" altLang="en-US" sz="600" kern="1200"/>
        </a:p>
      </dsp:txBody>
      <dsp:txXfrm>
        <a:off x="2820420" y="2484915"/>
        <a:ext cx="92541" cy="92541"/>
      </dsp:txXfrm>
    </dsp:sp>
    <dsp:sp modelId="{699E5F06-07F7-446D-9023-CCAA870D2E5A}">
      <dsp:nvSpPr>
        <dsp:cNvPr id="0" name=""/>
        <dsp:cNvSpPr/>
      </dsp:nvSpPr>
      <dsp:spPr>
        <a:xfrm>
          <a:off x="1980996" y="1755701"/>
          <a:ext cx="1780593" cy="507279"/>
        </a:xfrm>
        <a:custGeom>
          <a:avLst/>
          <a:gdLst/>
          <a:ahLst/>
          <a:cxnLst/>
          <a:rect l="0" t="0" r="0" b="0"/>
          <a:pathLst>
            <a:path>
              <a:moveTo>
                <a:pt x="0" y="507279"/>
              </a:moveTo>
              <a:lnTo>
                <a:pt x="890296" y="507279"/>
              </a:lnTo>
              <a:lnTo>
                <a:pt x="890296" y="0"/>
              </a:lnTo>
              <a:lnTo>
                <a:pt x="178059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kumimoji="1" lang="ja-JP" altLang="en-US" sz="600" kern="1200"/>
        </a:p>
      </dsp:txBody>
      <dsp:txXfrm>
        <a:off x="2825007" y="1963055"/>
        <a:ext cx="92572" cy="92572"/>
      </dsp:txXfrm>
    </dsp:sp>
    <dsp:sp modelId="{459B948C-21C3-4E66-9A99-49B31682FED0}">
      <dsp:nvSpPr>
        <dsp:cNvPr id="0" name=""/>
        <dsp:cNvSpPr/>
      </dsp:nvSpPr>
      <dsp:spPr>
        <a:xfrm>
          <a:off x="1980996" y="653754"/>
          <a:ext cx="1771388" cy="1609226"/>
        </a:xfrm>
        <a:custGeom>
          <a:avLst/>
          <a:gdLst/>
          <a:ahLst/>
          <a:cxnLst/>
          <a:rect l="0" t="0" r="0" b="0"/>
          <a:pathLst>
            <a:path>
              <a:moveTo>
                <a:pt x="0" y="1609226"/>
              </a:moveTo>
              <a:lnTo>
                <a:pt x="885694" y="1609226"/>
              </a:lnTo>
              <a:lnTo>
                <a:pt x="885694" y="0"/>
              </a:lnTo>
              <a:lnTo>
                <a:pt x="177138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kumimoji="1" lang="ja-JP" altLang="en-US" sz="800" kern="1200"/>
        </a:p>
      </dsp:txBody>
      <dsp:txXfrm>
        <a:off x="2806860" y="1398538"/>
        <a:ext cx="119660" cy="119660"/>
      </dsp:txXfrm>
    </dsp:sp>
    <dsp:sp modelId="{46955F6D-5D34-49FE-BFF4-26E1D5A5ED49}">
      <dsp:nvSpPr>
        <dsp:cNvPr id="0" name=""/>
        <dsp:cNvSpPr/>
      </dsp:nvSpPr>
      <dsp:spPr>
        <a:xfrm rot="16200000">
          <a:off x="-1268065" y="1272483"/>
          <a:ext cx="4517127" cy="19809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en-US" altLang="ja-JP" sz="3200" b="1" kern="1200" dirty="0" smtClean="0">
              <a:effectLst>
                <a:outerShdw blurRad="38100" dist="38100" dir="2700000" algn="tl">
                  <a:srgbClr val="000000">
                    <a:alpha val="43137"/>
                  </a:srgbClr>
                </a:outerShdw>
              </a:effectLst>
            </a:rPr>
            <a:t>ROIS </a:t>
          </a:r>
        </a:p>
        <a:p>
          <a:pPr lvl="0" algn="ctr" defTabSz="1422400">
            <a:lnSpc>
              <a:spcPct val="90000"/>
            </a:lnSpc>
            <a:spcBef>
              <a:spcPct val="0"/>
            </a:spcBef>
            <a:spcAft>
              <a:spcPct val="35000"/>
            </a:spcAft>
          </a:pPr>
          <a:r>
            <a:rPr kumimoji="1" lang="en-US" altLang="ja-JP" sz="3000" kern="1200" dirty="0" smtClean="0"/>
            <a:t>The Research Organization of Information and Systems since 2004</a:t>
          </a:r>
          <a:endParaRPr kumimoji="1" lang="ja-JP" altLang="en-US" sz="3000" kern="1200" dirty="0"/>
        </a:p>
      </dsp:txBody>
      <dsp:txXfrm>
        <a:off x="-1268065" y="1272483"/>
        <a:ext cx="4517127" cy="1980996"/>
      </dsp:txXfrm>
    </dsp:sp>
    <dsp:sp modelId="{3ECB2A82-8795-4050-824E-16E98686E075}">
      <dsp:nvSpPr>
        <dsp:cNvPr id="0" name=""/>
        <dsp:cNvSpPr/>
      </dsp:nvSpPr>
      <dsp:spPr>
        <a:xfrm>
          <a:off x="3752385" y="224627"/>
          <a:ext cx="6012040" cy="8582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en-US" altLang="ja-JP" sz="2400" b="1" kern="1200" dirty="0" smtClean="0">
              <a:solidFill>
                <a:schemeClr val="bg1"/>
              </a:solidFill>
              <a:effectLst>
                <a:outerShdw blurRad="38100" dist="38100" dir="2700000" algn="tl">
                  <a:srgbClr val="000000">
                    <a:alpha val="43137"/>
                  </a:srgbClr>
                </a:outerShdw>
              </a:effectLst>
            </a:rPr>
            <a:t>ISM</a:t>
          </a:r>
        </a:p>
        <a:p>
          <a:pPr lvl="0" algn="ctr" defTabSz="1066800">
            <a:lnSpc>
              <a:spcPct val="90000"/>
            </a:lnSpc>
            <a:spcBef>
              <a:spcPct val="0"/>
            </a:spcBef>
            <a:spcAft>
              <a:spcPct val="35000"/>
            </a:spcAft>
          </a:pPr>
          <a:r>
            <a:rPr kumimoji="1" lang="en-US" altLang="ja-JP" sz="2000" b="1" kern="1200" dirty="0" smtClean="0">
              <a:solidFill>
                <a:schemeClr val="bg1"/>
              </a:solidFill>
              <a:effectLst>
                <a:outerShdw blurRad="38100" dist="38100" dir="2700000" algn="tl">
                  <a:srgbClr val="000000">
                    <a:alpha val="43137"/>
                  </a:srgbClr>
                </a:outerShdw>
              </a:effectLst>
            </a:rPr>
            <a:t>The Institute of Statistical Mathematics since 1944</a:t>
          </a:r>
          <a:endParaRPr kumimoji="1" lang="ja-JP" altLang="en-US" sz="2000" b="1" kern="1200" dirty="0">
            <a:solidFill>
              <a:schemeClr val="bg1"/>
            </a:solidFill>
            <a:effectLst>
              <a:outerShdw blurRad="38100" dist="38100" dir="2700000" algn="tl">
                <a:srgbClr val="000000">
                  <a:alpha val="43137"/>
                </a:srgbClr>
              </a:outerShdw>
            </a:effectLst>
          </a:endParaRPr>
        </a:p>
      </dsp:txBody>
      <dsp:txXfrm>
        <a:off x="3752385" y="224627"/>
        <a:ext cx="6012040" cy="858254"/>
      </dsp:txXfrm>
    </dsp:sp>
    <dsp:sp modelId="{9C729475-66F7-4DF0-B786-20A3C0E4350F}">
      <dsp:nvSpPr>
        <dsp:cNvPr id="0" name=""/>
        <dsp:cNvSpPr/>
      </dsp:nvSpPr>
      <dsp:spPr>
        <a:xfrm>
          <a:off x="3761590" y="1326574"/>
          <a:ext cx="6012040" cy="8582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en-US" altLang="ja-JP" sz="2000" kern="1200" dirty="0" smtClean="0"/>
            <a:t>NII</a:t>
          </a:r>
        </a:p>
        <a:p>
          <a:pPr lvl="0" algn="ctr" defTabSz="889000">
            <a:lnSpc>
              <a:spcPct val="90000"/>
            </a:lnSpc>
            <a:spcBef>
              <a:spcPct val="0"/>
            </a:spcBef>
            <a:spcAft>
              <a:spcPct val="35000"/>
            </a:spcAft>
          </a:pPr>
          <a:r>
            <a:rPr kumimoji="1" lang="en-US" altLang="ja-JP" sz="1700" kern="1200" dirty="0" smtClean="0"/>
            <a:t>The National Institute of Informatics since 2000</a:t>
          </a:r>
          <a:endParaRPr kumimoji="1" lang="ja-JP" altLang="en-US" sz="1700" kern="1200" dirty="0"/>
        </a:p>
      </dsp:txBody>
      <dsp:txXfrm>
        <a:off x="3761590" y="1326574"/>
        <a:ext cx="6012040" cy="858254"/>
      </dsp:txXfrm>
    </dsp:sp>
    <dsp:sp modelId="{FF90BA8D-D368-42E6-B116-CE9DDDB0299E}">
      <dsp:nvSpPr>
        <dsp:cNvPr id="0" name=""/>
        <dsp:cNvSpPr/>
      </dsp:nvSpPr>
      <dsp:spPr>
        <a:xfrm>
          <a:off x="3752385" y="2370263"/>
          <a:ext cx="5936343" cy="8582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en-US" altLang="ja-JP" sz="2000" kern="1200" dirty="0" smtClean="0"/>
            <a:t>NIG</a:t>
          </a:r>
        </a:p>
        <a:p>
          <a:pPr lvl="0" algn="ctr" defTabSz="889000">
            <a:lnSpc>
              <a:spcPct val="90000"/>
            </a:lnSpc>
            <a:spcBef>
              <a:spcPct val="0"/>
            </a:spcBef>
            <a:spcAft>
              <a:spcPct val="35000"/>
            </a:spcAft>
          </a:pPr>
          <a:r>
            <a:rPr kumimoji="1" lang="en-US" altLang="ja-JP" sz="2000" kern="1200" dirty="0" smtClean="0"/>
            <a:t>the National Institute of Genetics since 1949</a:t>
          </a:r>
          <a:endParaRPr kumimoji="1" lang="ja-JP" altLang="en-US" sz="2000" kern="1200" dirty="0"/>
        </a:p>
      </dsp:txBody>
      <dsp:txXfrm>
        <a:off x="3752385" y="2370263"/>
        <a:ext cx="5936343" cy="858254"/>
      </dsp:txXfrm>
    </dsp:sp>
    <dsp:sp modelId="{CA5C319E-E696-4078-9399-12E47CBCC368}">
      <dsp:nvSpPr>
        <dsp:cNvPr id="0" name=""/>
        <dsp:cNvSpPr/>
      </dsp:nvSpPr>
      <dsp:spPr>
        <a:xfrm>
          <a:off x="3741125" y="3482595"/>
          <a:ext cx="6012040" cy="8582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en-US" altLang="ja-JP" sz="2200" kern="1200" dirty="0" smtClean="0"/>
            <a:t>NIPR</a:t>
          </a:r>
        </a:p>
        <a:p>
          <a:pPr lvl="0" algn="ctr" defTabSz="977900">
            <a:lnSpc>
              <a:spcPct val="90000"/>
            </a:lnSpc>
            <a:spcBef>
              <a:spcPct val="0"/>
            </a:spcBef>
            <a:spcAft>
              <a:spcPct val="35000"/>
            </a:spcAft>
          </a:pPr>
          <a:r>
            <a:rPr lang="en-US" sz="2200" kern="1200" dirty="0" smtClean="0"/>
            <a:t>the National Institute of Polar Research since 1973</a:t>
          </a:r>
          <a:endParaRPr kumimoji="1" lang="ja-JP" altLang="en-US" sz="2200" kern="1200" dirty="0"/>
        </a:p>
      </dsp:txBody>
      <dsp:txXfrm>
        <a:off x="3741125" y="3482595"/>
        <a:ext cx="6012040" cy="8582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DC433-BA01-4794-A06F-2C18711F0CB9}">
      <dsp:nvSpPr>
        <dsp:cNvPr id="0" name=""/>
        <dsp:cNvSpPr/>
      </dsp:nvSpPr>
      <dsp:spPr>
        <a:xfrm>
          <a:off x="2873753" y="30088"/>
          <a:ext cx="1077813" cy="1077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en-US" altLang="ja-JP" sz="2000" u="sng" kern="1200" dirty="0" smtClean="0"/>
            <a:t>Plan</a:t>
          </a:r>
        </a:p>
        <a:p>
          <a:pPr lvl="0" algn="ctr" defTabSz="889000">
            <a:lnSpc>
              <a:spcPct val="90000"/>
            </a:lnSpc>
            <a:spcBef>
              <a:spcPct val="0"/>
            </a:spcBef>
            <a:spcAft>
              <a:spcPct val="35000"/>
            </a:spcAft>
          </a:pPr>
          <a:r>
            <a:rPr kumimoji="1" lang="en-US" altLang="ja-JP" sz="1600" kern="1200" dirty="0" smtClean="0"/>
            <a:t>What to measure</a:t>
          </a:r>
        </a:p>
        <a:p>
          <a:pPr lvl="0" algn="ctr" defTabSz="889000">
            <a:lnSpc>
              <a:spcPct val="90000"/>
            </a:lnSpc>
            <a:spcBef>
              <a:spcPct val="0"/>
            </a:spcBef>
            <a:spcAft>
              <a:spcPct val="35000"/>
            </a:spcAft>
          </a:pPr>
          <a:endParaRPr kumimoji="1" lang="ja-JP" altLang="en-US" sz="1600" kern="1200" dirty="0"/>
        </a:p>
      </dsp:txBody>
      <dsp:txXfrm>
        <a:off x="2873753" y="30088"/>
        <a:ext cx="1077813" cy="1077813"/>
      </dsp:txXfrm>
    </dsp:sp>
    <dsp:sp modelId="{322D3617-4458-4F08-B8CE-B5466A82E44A}">
      <dsp:nvSpPr>
        <dsp:cNvPr id="0" name=""/>
        <dsp:cNvSpPr/>
      </dsp:nvSpPr>
      <dsp:spPr>
        <a:xfrm>
          <a:off x="331207" y="-13410"/>
          <a:ext cx="4040940" cy="4040940"/>
        </a:xfrm>
        <a:prstGeom prst="circularArrow">
          <a:avLst>
            <a:gd name="adj1" fmla="val 5201"/>
            <a:gd name="adj2" fmla="val 335982"/>
            <a:gd name="adj3" fmla="val 21271066"/>
            <a:gd name="adj4" fmla="val 19793871"/>
            <a:gd name="adj5" fmla="val 6068"/>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CD3C4F-6C0B-49B4-B5BB-391CF7AAB1D5}">
      <dsp:nvSpPr>
        <dsp:cNvPr id="0" name=""/>
        <dsp:cNvSpPr/>
      </dsp:nvSpPr>
      <dsp:spPr>
        <a:xfrm>
          <a:off x="2937622" y="2010734"/>
          <a:ext cx="2252608" cy="1077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en-US" altLang="ja-JP" sz="2000" u="sng" kern="1200" dirty="0" smtClean="0"/>
            <a:t>Data</a:t>
          </a:r>
        </a:p>
        <a:p>
          <a:pPr lvl="0" algn="ctr" defTabSz="889000">
            <a:lnSpc>
              <a:spcPct val="90000"/>
            </a:lnSpc>
            <a:spcBef>
              <a:spcPct val="0"/>
            </a:spcBef>
            <a:spcAft>
              <a:spcPct val="35000"/>
            </a:spcAft>
          </a:pPr>
          <a:r>
            <a:rPr kumimoji="1" lang="en-US" altLang="ja-JP" sz="1600" kern="1200" dirty="0" smtClean="0"/>
            <a:t>Information from “</a:t>
          </a:r>
          <a:r>
            <a:rPr kumimoji="1" lang="en-US" altLang="ja-JP" sz="1600" kern="1200" dirty="0" err="1" smtClean="0"/>
            <a:t>Genba</a:t>
          </a:r>
          <a:r>
            <a:rPr kumimoji="1" lang="en-US" altLang="ja-JP" sz="1600" kern="1200" dirty="0" smtClean="0"/>
            <a:t>”</a:t>
          </a:r>
        </a:p>
      </dsp:txBody>
      <dsp:txXfrm>
        <a:off x="2937622" y="2010734"/>
        <a:ext cx="2252608" cy="1077813"/>
      </dsp:txXfrm>
    </dsp:sp>
    <dsp:sp modelId="{D5CFDCC8-FC6B-4331-B63A-76D881C6D9C5}">
      <dsp:nvSpPr>
        <dsp:cNvPr id="0" name=""/>
        <dsp:cNvSpPr/>
      </dsp:nvSpPr>
      <dsp:spPr>
        <a:xfrm>
          <a:off x="326669" y="2663"/>
          <a:ext cx="4040940" cy="4040940"/>
        </a:xfrm>
        <a:prstGeom prst="circularArrow">
          <a:avLst>
            <a:gd name="adj1" fmla="val 5201"/>
            <a:gd name="adj2" fmla="val 335982"/>
            <a:gd name="adj3" fmla="val 3990757"/>
            <a:gd name="adj4" fmla="val 2187678"/>
            <a:gd name="adj5" fmla="val 606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C3C659-961C-4949-82A9-EA037B7BC643}">
      <dsp:nvSpPr>
        <dsp:cNvPr id="0" name=""/>
        <dsp:cNvSpPr/>
      </dsp:nvSpPr>
      <dsp:spPr>
        <a:xfrm>
          <a:off x="1819982" y="3273261"/>
          <a:ext cx="1077813" cy="1077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en-US" altLang="ja-JP" sz="2000" b="1" u="sng" kern="1200" dirty="0" smtClean="0"/>
            <a:t>Analysis</a:t>
          </a:r>
        </a:p>
        <a:p>
          <a:pPr lvl="0" algn="ctr" defTabSz="889000">
            <a:lnSpc>
              <a:spcPct val="90000"/>
            </a:lnSpc>
            <a:spcBef>
              <a:spcPct val="0"/>
            </a:spcBef>
            <a:spcAft>
              <a:spcPct val="35000"/>
            </a:spcAft>
          </a:pPr>
          <a:r>
            <a:rPr kumimoji="1" lang="en-US" altLang="ja-JP" sz="1600" kern="1200" dirty="0" smtClean="0"/>
            <a:t>Causal Analysis</a:t>
          </a:r>
        </a:p>
      </dsp:txBody>
      <dsp:txXfrm>
        <a:off x="1819982" y="3273261"/>
        <a:ext cx="1077813" cy="1077813"/>
      </dsp:txXfrm>
    </dsp:sp>
    <dsp:sp modelId="{03C17644-219E-44AA-A2BC-2D5162C2402C}">
      <dsp:nvSpPr>
        <dsp:cNvPr id="0" name=""/>
        <dsp:cNvSpPr/>
      </dsp:nvSpPr>
      <dsp:spPr>
        <a:xfrm>
          <a:off x="295330" y="-14072"/>
          <a:ext cx="4040940" cy="4040940"/>
        </a:xfrm>
        <a:prstGeom prst="circularArrow">
          <a:avLst>
            <a:gd name="adj1" fmla="val 5201"/>
            <a:gd name="adj2" fmla="val 335982"/>
            <a:gd name="adj3" fmla="val 7741403"/>
            <a:gd name="adj4" fmla="val 6363311"/>
            <a:gd name="adj5" fmla="val 6068"/>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F76AB0-B2C2-4643-8D4A-798A7B96ADDE}">
      <dsp:nvSpPr>
        <dsp:cNvPr id="0" name=""/>
        <dsp:cNvSpPr/>
      </dsp:nvSpPr>
      <dsp:spPr>
        <a:xfrm>
          <a:off x="32932" y="2204584"/>
          <a:ext cx="1324966" cy="1077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en-US" altLang="ja-JP" sz="1800" b="1" u="sng" kern="1200" dirty="0" smtClean="0"/>
            <a:t>Conclusion</a:t>
          </a:r>
        </a:p>
        <a:p>
          <a:pPr lvl="0" algn="ctr" defTabSz="800100">
            <a:lnSpc>
              <a:spcPct val="90000"/>
            </a:lnSpc>
            <a:spcBef>
              <a:spcPct val="0"/>
            </a:spcBef>
            <a:spcAft>
              <a:spcPct val="35000"/>
            </a:spcAft>
          </a:pPr>
          <a:r>
            <a:rPr kumimoji="1" lang="en-US" altLang="ja-JP" sz="1600" kern="1200" dirty="0" smtClean="0"/>
            <a:t>Plan for Solution</a:t>
          </a:r>
          <a:endParaRPr kumimoji="1" lang="ja-JP" altLang="en-US" sz="1600" kern="1200" dirty="0"/>
        </a:p>
      </dsp:txBody>
      <dsp:txXfrm>
        <a:off x="32932" y="2204584"/>
        <a:ext cx="1324966" cy="1077813"/>
      </dsp:txXfrm>
    </dsp:sp>
    <dsp:sp modelId="{C6014D1C-6E08-47B2-A998-4D9CC109F8DE}">
      <dsp:nvSpPr>
        <dsp:cNvPr id="0" name=""/>
        <dsp:cNvSpPr/>
      </dsp:nvSpPr>
      <dsp:spPr>
        <a:xfrm>
          <a:off x="318997" y="20962"/>
          <a:ext cx="4040940" cy="4040940"/>
        </a:xfrm>
        <a:prstGeom prst="circularArrow">
          <a:avLst>
            <a:gd name="adj1" fmla="val 5201"/>
            <a:gd name="adj2" fmla="val 335982"/>
            <a:gd name="adj3" fmla="val 12414832"/>
            <a:gd name="adj4" fmla="val 10486714"/>
            <a:gd name="adj5" fmla="val 6068"/>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6F68BC-C793-4E81-AE0A-63A0911FB37C}">
      <dsp:nvSpPr>
        <dsp:cNvPr id="0" name=""/>
        <dsp:cNvSpPr/>
      </dsp:nvSpPr>
      <dsp:spPr>
        <a:xfrm>
          <a:off x="623258" y="0"/>
          <a:ext cx="1432295" cy="1077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en-US" altLang="ja-JP" sz="1800" b="1" u="sng" kern="1200" dirty="0" smtClean="0"/>
            <a:t>Finding</a:t>
          </a:r>
        </a:p>
        <a:p>
          <a:pPr lvl="0" algn="ctr" defTabSz="800100">
            <a:lnSpc>
              <a:spcPct val="90000"/>
            </a:lnSpc>
            <a:spcBef>
              <a:spcPct val="0"/>
            </a:spcBef>
            <a:spcAft>
              <a:spcPct val="35000"/>
            </a:spcAft>
          </a:pPr>
          <a:r>
            <a:rPr kumimoji="1" lang="en-US" altLang="ja-JP" sz="1800" b="1" u="sng" kern="1200" dirty="0" smtClean="0"/>
            <a:t>Problem</a:t>
          </a:r>
        </a:p>
        <a:p>
          <a:pPr lvl="0" algn="ctr" defTabSz="800100">
            <a:lnSpc>
              <a:spcPct val="90000"/>
            </a:lnSpc>
            <a:spcBef>
              <a:spcPct val="0"/>
            </a:spcBef>
            <a:spcAft>
              <a:spcPct val="35000"/>
            </a:spcAft>
          </a:pPr>
          <a:endParaRPr kumimoji="1" lang="en-US" altLang="ja-JP" sz="1600" b="1" kern="1200" dirty="0" smtClean="0">
            <a:solidFill>
              <a:srgbClr val="FF0000"/>
            </a:solidFill>
          </a:endParaRPr>
        </a:p>
      </dsp:txBody>
      <dsp:txXfrm>
        <a:off x="623258" y="0"/>
        <a:ext cx="1432295" cy="1077813"/>
      </dsp:txXfrm>
    </dsp:sp>
    <dsp:sp modelId="{5F2EADDB-94C7-4D6D-A859-2B48948477EC}">
      <dsp:nvSpPr>
        <dsp:cNvPr id="0" name=""/>
        <dsp:cNvSpPr/>
      </dsp:nvSpPr>
      <dsp:spPr>
        <a:xfrm>
          <a:off x="328178" y="-4187"/>
          <a:ext cx="4040940" cy="4040940"/>
        </a:xfrm>
        <a:prstGeom prst="circularArrow">
          <a:avLst>
            <a:gd name="adj1" fmla="val 5201"/>
            <a:gd name="adj2" fmla="val 335982"/>
            <a:gd name="adj3" fmla="val 16885917"/>
            <a:gd name="adj4" fmla="val 15635444"/>
            <a:gd name="adj5" fmla="val 6068"/>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CDA074-6220-4D96-887E-3A265F8CC2DE}">
      <dsp:nvSpPr>
        <dsp:cNvPr id="0" name=""/>
        <dsp:cNvSpPr/>
      </dsp:nvSpPr>
      <dsp:spPr>
        <a:xfrm>
          <a:off x="2965130" y="109554"/>
          <a:ext cx="1540817" cy="1540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en-US" altLang="ja-JP" sz="2000" b="1" u="sng" kern="1200" dirty="0" smtClean="0"/>
            <a:t>Check</a:t>
          </a:r>
        </a:p>
        <a:p>
          <a:pPr lvl="0" algn="ctr" defTabSz="889000">
            <a:lnSpc>
              <a:spcPct val="90000"/>
            </a:lnSpc>
            <a:spcBef>
              <a:spcPct val="0"/>
            </a:spcBef>
            <a:spcAft>
              <a:spcPct val="35000"/>
            </a:spcAft>
          </a:pPr>
          <a:r>
            <a:rPr kumimoji="1" lang="en-US" altLang="ja-JP" sz="1600" kern="1200" dirty="0" smtClean="0"/>
            <a:t>Gap between </a:t>
          </a:r>
          <a:br>
            <a:rPr kumimoji="1" lang="en-US" altLang="ja-JP" sz="1600" kern="1200" dirty="0" smtClean="0"/>
          </a:br>
          <a:r>
            <a:rPr kumimoji="1" lang="en-US" altLang="ja-JP" sz="1600" kern="1200" dirty="0" smtClean="0"/>
            <a:t>requirements and realities;</a:t>
          </a:r>
          <a:br>
            <a:rPr kumimoji="1" lang="en-US" altLang="ja-JP" sz="1600" kern="1200" dirty="0" smtClean="0"/>
          </a:br>
          <a:r>
            <a:rPr kumimoji="1" lang="en-US" altLang="ja-JP" sz="1600" kern="1200" dirty="0" smtClean="0"/>
            <a:t>What, Who,</a:t>
          </a:r>
          <a:r>
            <a:rPr kumimoji="1" lang="ja-JP" altLang="en-US" sz="1600" kern="1200" dirty="0" smtClean="0"/>
            <a:t> </a:t>
          </a:r>
          <a:r>
            <a:rPr kumimoji="1" lang="en-US" altLang="ja-JP" sz="1600" kern="1200" dirty="0" smtClean="0"/>
            <a:t>When,</a:t>
          </a:r>
          <a:r>
            <a:rPr kumimoji="1" lang="ja-JP" altLang="en-US" sz="1600" kern="1200" dirty="0" smtClean="0"/>
            <a:t> </a:t>
          </a:r>
          <a:r>
            <a:rPr kumimoji="1" lang="en-US" altLang="ja-JP" sz="1600" kern="1200" dirty="0" smtClean="0"/>
            <a:t>Where, How</a:t>
          </a:r>
          <a:endParaRPr kumimoji="1" lang="ja-JP" altLang="en-US" sz="1600" kern="1200" dirty="0"/>
        </a:p>
      </dsp:txBody>
      <dsp:txXfrm>
        <a:off x="2965130" y="109554"/>
        <a:ext cx="1540817" cy="1540817"/>
      </dsp:txXfrm>
    </dsp:sp>
    <dsp:sp modelId="{8170D9C5-93BE-4E60-80CA-6DD369988BFA}">
      <dsp:nvSpPr>
        <dsp:cNvPr id="0" name=""/>
        <dsp:cNvSpPr/>
      </dsp:nvSpPr>
      <dsp:spPr>
        <a:xfrm>
          <a:off x="468768" y="342624"/>
          <a:ext cx="4350858" cy="4350858"/>
        </a:xfrm>
        <a:prstGeom prst="circularArrow">
          <a:avLst>
            <a:gd name="adj1" fmla="val 6906"/>
            <a:gd name="adj2" fmla="val 465645"/>
            <a:gd name="adj3" fmla="val 21497971"/>
            <a:gd name="adj4" fmla="val 19921702"/>
            <a:gd name="adj5" fmla="val 8057"/>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A140AE-A640-4ABE-8B0F-F18C02DD5AB5}">
      <dsp:nvSpPr>
        <dsp:cNvPr id="0" name=""/>
        <dsp:cNvSpPr/>
      </dsp:nvSpPr>
      <dsp:spPr>
        <a:xfrm>
          <a:off x="3251414" y="2713359"/>
          <a:ext cx="1540817" cy="1540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en-US" altLang="ja-JP" sz="2000" b="1" u="sng" kern="1200" dirty="0" smtClean="0"/>
            <a:t>Action</a:t>
          </a:r>
          <a:r>
            <a:rPr kumimoji="1" lang="ja-JP" altLang="en-US" sz="1900" kern="1200" dirty="0" smtClean="0"/>
            <a:t>　＝</a:t>
          </a:r>
          <a:endParaRPr kumimoji="1" lang="en-US" altLang="ja-JP" sz="1900" kern="1200" dirty="0" smtClean="0"/>
        </a:p>
        <a:p>
          <a:pPr lvl="0" algn="ctr" defTabSz="889000">
            <a:lnSpc>
              <a:spcPct val="90000"/>
            </a:lnSpc>
            <a:spcBef>
              <a:spcPct val="0"/>
            </a:spcBef>
            <a:spcAft>
              <a:spcPct val="35000"/>
            </a:spcAft>
          </a:pPr>
          <a:r>
            <a:rPr kumimoji="1" lang="en-US" altLang="ja-JP" sz="1900" kern="1200" dirty="0" smtClean="0"/>
            <a:t>solution</a:t>
          </a:r>
        </a:p>
        <a:p>
          <a:pPr lvl="0" algn="ctr" defTabSz="889000">
            <a:lnSpc>
              <a:spcPct val="90000"/>
            </a:lnSpc>
            <a:spcBef>
              <a:spcPct val="0"/>
            </a:spcBef>
            <a:spcAft>
              <a:spcPct val="35000"/>
            </a:spcAft>
          </a:pPr>
          <a:endParaRPr kumimoji="1" lang="en-US" altLang="ja-JP" sz="1900" kern="1200" dirty="0" smtClean="0"/>
        </a:p>
        <a:p>
          <a:pPr lvl="0" algn="ctr" defTabSz="889000">
            <a:lnSpc>
              <a:spcPct val="90000"/>
            </a:lnSpc>
            <a:spcBef>
              <a:spcPct val="0"/>
            </a:spcBef>
            <a:spcAft>
              <a:spcPct val="35000"/>
            </a:spcAft>
          </a:pPr>
          <a:endParaRPr kumimoji="1" lang="ja-JP" altLang="en-US" sz="1900" kern="1200" dirty="0"/>
        </a:p>
      </dsp:txBody>
      <dsp:txXfrm>
        <a:off x="3251414" y="2713359"/>
        <a:ext cx="1540817" cy="1540817"/>
      </dsp:txXfrm>
    </dsp:sp>
    <dsp:sp modelId="{B202F7AD-F430-4E9F-AF77-F4895A1CB650}">
      <dsp:nvSpPr>
        <dsp:cNvPr id="0" name=""/>
        <dsp:cNvSpPr/>
      </dsp:nvSpPr>
      <dsp:spPr>
        <a:xfrm>
          <a:off x="538295" y="239"/>
          <a:ext cx="4350858" cy="4350858"/>
        </a:xfrm>
        <a:prstGeom prst="circularArrow">
          <a:avLst>
            <a:gd name="adj1" fmla="val 6906"/>
            <a:gd name="adj2" fmla="val 465645"/>
            <a:gd name="adj3" fmla="val 5300850"/>
            <a:gd name="adj4" fmla="val 4386172"/>
            <a:gd name="adj5" fmla="val 8057"/>
          </a:avLst>
        </a:prstGeom>
        <a:solidFill>
          <a:srgbClr val="FFC000"/>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750B34-A5DB-46D5-9341-17113C0EA0B9}">
      <dsp:nvSpPr>
        <dsp:cNvPr id="0" name=""/>
        <dsp:cNvSpPr/>
      </dsp:nvSpPr>
      <dsp:spPr>
        <a:xfrm>
          <a:off x="294372" y="2713359"/>
          <a:ext cx="2222506" cy="1540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en-US" altLang="ja-JP" sz="2000" b="1" u="sng" kern="1200" dirty="0" smtClean="0"/>
            <a:t>Plan</a:t>
          </a:r>
        </a:p>
        <a:p>
          <a:pPr lvl="0" algn="ctr" defTabSz="889000">
            <a:lnSpc>
              <a:spcPct val="90000"/>
            </a:lnSpc>
            <a:spcBef>
              <a:spcPct val="0"/>
            </a:spcBef>
            <a:spcAft>
              <a:spcPct val="35000"/>
            </a:spcAft>
          </a:pPr>
          <a:r>
            <a:rPr kumimoji="1" lang="en-US" altLang="ja-JP" sz="2000" b="1" u="sng" kern="1200" dirty="0" smtClean="0"/>
            <a:t>Implementation of the Optimization</a:t>
          </a:r>
        </a:p>
      </dsp:txBody>
      <dsp:txXfrm>
        <a:off x="294372" y="2713359"/>
        <a:ext cx="2222506" cy="1540817"/>
      </dsp:txXfrm>
    </dsp:sp>
    <dsp:sp modelId="{6217A1E0-0398-46B8-AC01-C2287018FC3F}">
      <dsp:nvSpPr>
        <dsp:cNvPr id="0" name=""/>
        <dsp:cNvSpPr/>
      </dsp:nvSpPr>
      <dsp:spPr>
        <a:xfrm>
          <a:off x="538295" y="239"/>
          <a:ext cx="4350858" cy="4350858"/>
        </a:xfrm>
        <a:prstGeom prst="circularArrow">
          <a:avLst>
            <a:gd name="adj1" fmla="val 6906"/>
            <a:gd name="adj2" fmla="val 465645"/>
            <a:gd name="adj3" fmla="val 11348183"/>
            <a:gd name="adj4" fmla="val 9786172"/>
            <a:gd name="adj5" fmla="val 8057"/>
          </a:avLst>
        </a:prstGeom>
        <a:solidFill>
          <a:srgbClr val="FF0000"/>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B252B8-F665-462B-BDB7-3FC7FF252B9C}">
      <dsp:nvSpPr>
        <dsp:cNvPr id="0" name=""/>
        <dsp:cNvSpPr/>
      </dsp:nvSpPr>
      <dsp:spPr>
        <a:xfrm>
          <a:off x="635216" y="97160"/>
          <a:ext cx="1540817" cy="1540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en-US" altLang="ja-JP" sz="2000" b="1" u="sng" kern="1200" dirty="0" smtClean="0"/>
            <a:t>Do</a:t>
          </a:r>
        </a:p>
        <a:p>
          <a:pPr lvl="0" algn="ctr" defTabSz="889000">
            <a:lnSpc>
              <a:spcPct val="90000"/>
            </a:lnSpc>
            <a:spcBef>
              <a:spcPct val="0"/>
            </a:spcBef>
            <a:spcAft>
              <a:spcPct val="35000"/>
            </a:spcAft>
          </a:pPr>
          <a:endParaRPr kumimoji="1" lang="ja-JP" altLang="en-US" sz="1800" kern="1200" dirty="0"/>
        </a:p>
      </dsp:txBody>
      <dsp:txXfrm>
        <a:off x="635216" y="97160"/>
        <a:ext cx="1540817" cy="1540817"/>
      </dsp:txXfrm>
    </dsp:sp>
    <dsp:sp modelId="{19E8167F-F4A5-41BC-A5C0-EA043C87A129}">
      <dsp:nvSpPr>
        <dsp:cNvPr id="0" name=""/>
        <dsp:cNvSpPr/>
      </dsp:nvSpPr>
      <dsp:spPr>
        <a:xfrm>
          <a:off x="81424" y="78338"/>
          <a:ext cx="4350858" cy="4350858"/>
        </a:xfrm>
        <a:prstGeom prst="circularArrow">
          <a:avLst>
            <a:gd name="adj1" fmla="val 6906"/>
            <a:gd name="adj2" fmla="val 465645"/>
            <a:gd name="adj3" fmla="val 17085036"/>
            <a:gd name="adj4" fmla="val 16049763"/>
            <a:gd name="adj5" fmla="val 8057"/>
          </a:avLst>
        </a:prstGeom>
        <a:solidFill>
          <a:srgbClr val="00B0F0"/>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C42116-B060-4108-A094-8D54154C3F5B}" type="datetimeFigureOut">
              <a:rPr kumimoji="1" lang="ja-JP" altLang="en-US" smtClean="0"/>
              <a:t>2015/2/10</a:t>
            </a:fld>
            <a:endParaRPr kumimoji="1" lang="ja-JP" altLang="en-US" dirty="0"/>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FF33C6-E95C-46E3-AD95-CB0C7458BD3C}" type="slidenum">
              <a:rPr kumimoji="1" lang="ja-JP" altLang="en-US" smtClean="0"/>
              <a:t>‹#›</a:t>
            </a:fld>
            <a:endParaRPr kumimoji="1" lang="ja-JP" altLang="en-US" dirty="0"/>
          </a:p>
        </p:txBody>
      </p:sp>
    </p:spTree>
    <p:extLst>
      <p:ext uri="{BB962C8B-B14F-4D97-AF65-F5344CB8AC3E}">
        <p14:creationId xmlns:p14="http://schemas.microsoft.com/office/powerpoint/2010/main" val="200226985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9FF33C6-E95C-46E3-AD95-CB0C7458BD3C}" type="slidenum">
              <a:rPr kumimoji="1" lang="ja-JP" altLang="en-US" smtClean="0"/>
              <a:t>2</a:t>
            </a:fld>
            <a:endParaRPr kumimoji="1" lang="ja-JP" altLang="en-US" dirty="0"/>
          </a:p>
        </p:txBody>
      </p:sp>
    </p:spTree>
    <p:extLst>
      <p:ext uri="{BB962C8B-B14F-4D97-AF65-F5344CB8AC3E}">
        <p14:creationId xmlns:p14="http://schemas.microsoft.com/office/powerpoint/2010/main" val="3178134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9FF33C6-E95C-46E3-AD95-CB0C7458BD3C}" type="slidenum">
              <a:rPr kumimoji="1" lang="ja-JP" altLang="en-US" smtClean="0"/>
              <a:t>33</a:t>
            </a:fld>
            <a:endParaRPr kumimoji="1" lang="ja-JP" altLang="en-US" dirty="0"/>
          </a:p>
        </p:txBody>
      </p:sp>
    </p:spTree>
    <p:extLst>
      <p:ext uri="{BB962C8B-B14F-4D97-AF65-F5344CB8AC3E}">
        <p14:creationId xmlns:p14="http://schemas.microsoft.com/office/powerpoint/2010/main" val="2164287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9FF33C6-E95C-46E3-AD95-CB0C7458BD3C}" type="slidenum">
              <a:rPr kumimoji="1" lang="ja-JP" altLang="en-US" smtClean="0"/>
              <a:t>34</a:t>
            </a:fld>
            <a:endParaRPr kumimoji="1" lang="ja-JP" altLang="en-US" dirty="0"/>
          </a:p>
        </p:txBody>
      </p:sp>
    </p:spTree>
    <p:extLst>
      <p:ext uri="{BB962C8B-B14F-4D97-AF65-F5344CB8AC3E}">
        <p14:creationId xmlns:p14="http://schemas.microsoft.com/office/powerpoint/2010/main" val="3990620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9FF33C6-E95C-46E3-AD95-CB0C7458BD3C}" type="slidenum">
              <a:rPr kumimoji="1" lang="ja-JP" altLang="en-US" smtClean="0"/>
              <a:t>35</a:t>
            </a:fld>
            <a:endParaRPr kumimoji="1" lang="ja-JP" altLang="en-US" dirty="0"/>
          </a:p>
        </p:txBody>
      </p:sp>
    </p:spTree>
    <p:extLst>
      <p:ext uri="{BB962C8B-B14F-4D97-AF65-F5344CB8AC3E}">
        <p14:creationId xmlns:p14="http://schemas.microsoft.com/office/powerpoint/2010/main" val="3332283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9FF33C6-E95C-46E3-AD95-CB0C7458BD3C}" type="slidenum">
              <a:rPr kumimoji="1" lang="ja-JP" altLang="en-US" smtClean="0"/>
              <a:t>36</a:t>
            </a:fld>
            <a:endParaRPr kumimoji="1" lang="ja-JP" altLang="en-US" dirty="0"/>
          </a:p>
        </p:txBody>
      </p:sp>
    </p:spTree>
    <p:extLst>
      <p:ext uri="{BB962C8B-B14F-4D97-AF65-F5344CB8AC3E}">
        <p14:creationId xmlns:p14="http://schemas.microsoft.com/office/powerpoint/2010/main" val="3157269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9FF33C6-E95C-46E3-AD95-CB0C7458BD3C}" type="slidenum">
              <a:rPr kumimoji="1" lang="ja-JP" altLang="en-US" smtClean="0"/>
              <a:t>37</a:t>
            </a:fld>
            <a:endParaRPr kumimoji="1" lang="ja-JP" altLang="en-US" dirty="0"/>
          </a:p>
        </p:txBody>
      </p:sp>
    </p:spTree>
    <p:extLst>
      <p:ext uri="{BB962C8B-B14F-4D97-AF65-F5344CB8AC3E}">
        <p14:creationId xmlns:p14="http://schemas.microsoft.com/office/powerpoint/2010/main" val="729537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9FF33C6-E95C-46E3-AD95-CB0C7458BD3C}" type="slidenum">
              <a:rPr kumimoji="1" lang="ja-JP" altLang="en-US" smtClean="0"/>
              <a:t>38</a:t>
            </a:fld>
            <a:endParaRPr kumimoji="1" lang="ja-JP" altLang="en-US" dirty="0"/>
          </a:p>
        </p:txBody>
      </p:sp>
    </p:spTree>
    <p:extLst>
      <p:ext uri="{BB962C8B-B14F-4D97-AF65-F5344CB8AC3E}">
        <p14:creationId xmlns:p14="http://schemas.microsoft.com/office/powerpoint/2010/main" val="792740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9FF33C6-E95C-46E3-AD95-CB0C7458BD3C}" type="slidenum">
              <a:rPr kumimoji="1" lang="ja-JP" altLang="en-US" smtClean="0"/>
              <a:t>39</a:t>
            </a:fld>
            <a:endParaRPr kumimoji="1" lang="ja-JP" altLang="en-US" dirty="0"/>
          </a:p>
        </p:txBody>
      </p:sp>
    </p:spTree>
    <p:extLst>
      <p:ext uri="{BB962C8B-B14F-4D97-AF65-F5344CB8AC3E}">
        <p14:creationId xmlns:p14="http://schemas.microsoft.com/office/powerpoint/2010/main" val="2315312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9FF33C6-E95C-46E3-AD95-CB0C7458BD3C}" type="slidenum">
              <a:rPr kumimoji="1" lang="ja-JP" altLang="en-US" smtClean="0"/>
              <a:t>40</a:t>
            </a:fld>
            <a:endParaRPr kumimoji="1" lang="ja-JP" altLang="en-US" dirty="0"/>
          </a:p>
        </p:txBody>
      </p:sp>
    </p:spTree>
    <p:extLst>
      <p:ext uri="{BB962C8B-B14F-4D97-AF65-F5344CB8AC3E}">
        <p14:creationId xmlns:p14="http://schemas.microsoft.com/office/powerpoint/2010/main" val="2862268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9FF33C6-E95C-46E3-AD95-CB0C7458BD3C}" type="slidenum">
              <a:rPr kumimoji="1" lang="ja-JP" altLang="en-US" smtClean="0"/>
              <a:t>41</a:t>
            </a:fld>
            <a:endParaRPr kumimoji="1" lang="ja-JP" altLang="en-US" dirty="0"/>
          </a:p>
        </p:txBody>
      </p:sp>
    </p:spTree>
    <p:extLst>
      <p:ext uri="{BB962C8B-B14F-4D97-AF65-F5344CB8AC3E}">
        <p14:creationId xmlns:p14="http://schemas.microsoft.com/office/powerpoint/2010/main" val="936799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First</a:t>
            </a:r>
            <a:r>
              <a:rPr kumimoji="1" lang="en-US" altLang="ja-JP" baseline="0" dirty="0" smtClean="0"/>
              <a:t> I would like to briefly explain our organizational structure and outline of the data-centric research commons project by ROIS.</a:t>
            </a:r>
          </a:p>
          <a:p>
            <a:r>
              <a:rPr kumimoji="1" lang="en-US" altLang="ja-JP" baseline="0" dirty="0" smtClean="0"/>
              <a:t>The details are shown in the materials we distributed to you.</a:t>
            </a:r>
            <a:endParaRPr kumimoji="1" lang="ja-JP" altLang="en-US" dirty="0"/>
          </a:p>
        </p:txBody>
      </p:sp>
      <p:sp>
        <p:nvSpPr>
          <p:cNvPr id="4" name="スライド番号プレースホルダー 3"/>
          <p:cNvSpPr>
            <a:spLocks noGrp="1"/>
          </p:cNvSpPr>
          <p:nvPr>
            <p:ph type="sldNum" sz="quarter" idx="10"/>
          </p:nvPr>
        </p:nvSpPr>
        <p:spPr/>
        <p:txBody>
          <a:bodyPr/>
          <a:lstStyle/>
          <a:p>
            <a:fld id="{93FF285B-1C3D-4623-8891-539560B461CA}" type="slidenum">
              <a:rPr kumimoji="1" lang="ja-JP" altLang="en-US" smtClean="0"/>
              <a:t>3</a:t>
            </a:fld>
            <a:endParaRPr kumimoji="1" lang="ja-JP" altLang="en-US"/>
          </a:p>
        </p:txBody>
      </p:sp>
    </p:spTree>
    <p:extLst>
      <p:ext uri="{BB962C8B-B14F-4D97-AF65-F5344CB8AC3E}">
        <p14:creationId xmlns:p14="http://schemas.microsoft.com/office/powerpoint/2010/main" val="661057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1829"/>
            <a:r>
              <a:rPr lang="en-US" altLang="ja-JP" dirty="0"/>
              <a:t>The Research Organization of Information and Systems (ROIS), which was established in 2004, integrates four of Japan’s national institutes, the Institute of Statistical Mathematics (ISM), the National Institute of Genetics, the National Institute of Polar Research, and the National Institute of Informatics, into the Inter-University Research Institute Corporation (IURIC) in order to produce a new cooperative research style that goes beyond traditional academic fields.</a:t>
            </a:r>
          </a:p>
          <a:p>
            <a:pPr defTabSz="891829"/>
            <a:r>
              <a:rPr lang="en-US" altLang="ja-JP" dirty="0"/>
              <a:t>ISM, The Institute of Statistical Mathematics ,itself was established in 1944, because there are no department of statistics in  universities in Japan. ISM is a unique research organization on advanced theory and application for statistical methods..  </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93FF285B-1C3D-4623-8891-539560B461CA}" type="slidenum">
              <a:rPr kumimoji="1" lang="ja-JP" altLang="en-US" smtClean="0"/>
              <a:t>4</a:t>
            </a:fld>
            <a:endParaRPr kumimoji="1" lang="ja-JP" altLang="en-US"/>
          </a:p>
        </p:txBody>
      </p:sp>
    </p:spTree>
    <p:extLst>
      <p:ext uri="{BB962C8B-B14F-4D97-AF65-F5344CB8AC3E}">
        <p14:creationId xmlns:p14="http://schemas.microsoft.com/office/powerpoint/2010/main" val="125501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The coordination of these institutions, facilitated by ROIS, will contribute to opening new areas of research and performing integrated transdisciplinary research. </a:t>
            </a:r>
          </a:p>
          <a:p>
            <a:r>
              <a:rPr lang="en-US" altLang="ja-JP" dirty="0"/>
              <a:t>This framework will allow a data-centric approach to the complex issues of life, earth, environmental and social sciences. </a:t>
            </a:r>
          </a:p>
          <a:p>
            <a:r>
              <a:rPr lang="en-US" altLang="ja-JP" dirty="0"/>
              <a:t>We will also widely share with the community, the outcomes, resources and research platforms necessary for new frontiers of research.</a:t>
            </a:r>
            <a:r>
              <a:rPr lang="en-US" altLang="ja-JP" dirty="0" smtClean="0"/>
              <a:t/>
            </a:r>
            <a:br>
              <a:rPr lang="en-US" altLang="ja-JP" dirty="0" smtClean="0"/>
            </a:br>
            <a:r>
              <a:rPr lang="en-US" altLang="ja-JP" dirty="0"/>
              <a:t>Informatics methodologies in addition to operation of databases and networks will also enable us to serve as an information platform that will support rapid and effective development of research both in and out of Japan.</a:t>
            </a:r>
            <a:endParaRPr kumimoji="1" lang="ja-JP" altLang="en-US" dirty="0"/>
          </a:p>
        </p:txBody>
      </p:sp>
      <p:sp>
        <p:nvSpPr>
          <p:cNvPr id="4" name="スライド番号プレースホルダー 3"/>
          <p:cNvSpPr>
            <a:spLocks noGrp="1"/>
          </p:cNvSpPr>
          <p:nvPr>
            <p:ph type="sldNum" sz="quarter" idx="10"/>
          </p:nvPr>
        </p:nvSpPr>
        <p:spPr/>
        <p:txBody>
          <a:bodyPr/>
          <a:lstStyle/>
          <a:p>
            <a:fld id="{93FF285B-1C3D-4623-8891-539560B461CA}" type="slidenum">
              <a:rPr kumimoji="1" lang="ja-JP" altLang="en-US" smtClean="0"/>
              <a:t>5</a:t>
            </a:fld>
            <a:endParaRPr kumimoji="1" lang="ja-JP" altLang="en-US"/>
          </a:p>
        </p:txBody>
      </p:sp>
    </p:spTree>
    <p:extLst>
      <p:ext uri="{BB962C8B-B14F-4D97-AF65-F5344CB8AC3E}">
        <p14:creationId xmlns:p14="http://schemas.microsoft.com/office/powerpoint/2010/main" val="1784642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 ISM conducts</a:t>
            </a:r>
            <a:r>
              <a:rPr lang="ja-JP" altLang="en-US" dirty="0" smtClean="0"/>
              <a:t> </a:t>
            </a:r>
            <a:r>
              <a:rPr lang="en-US" altLang="ja-JP" dirty="0" smtClean="0"/>
              <a:t>studies relating to theory and applications of statistics and data science</a:t>
            </a:r>
          </a:p>
          <a:p>
            <a:r>
              <a:rPr kumimoji="1" lang="en-US" altLang="ja-JP" dirty="0" smtClean="0"/>
              <a:t>Bringing together many and various researchers engaged in “</a:t>
            </a:r>
            <a:r>
              <a:rPr kumimoji="1" lang="en-US" altLang="ja-JP" b="1" i="1" dirty="0" smtClean="0">
                <a:solidFill>
                  <a:srgbClr val="FF0000"/>
                </a:solidFill>
              </a:rPr>
              <a:t>data-centric science</a:t>
            </a:r>
            <a:r>
              <a:rPr kumimoji="1" lang="en-US" altLang="ja-JP" dirty="0" smtClean="0"/>
              <a:t>.”</a:t>
            </a:r>
          </a:p>
          <a:p>
            <a:pPr defTabSz="891829"/>
            <a:r>
              <a:rPr lang="en-US" altLang="ja-JP" dirty="0"/>
              <a:t>As part of efforts to develop a new data-centric science research environment for both domestic and international universities and research institutions, the ISM has supported ROIS trans-disciplinary research projects in the fields of human social science and earth environmental science systems.</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93FF285B-1C3D-4623-8891-539560B461CA}" type="slidenum">
              <a:rPr kumimoji="1" lang="ja-JP" altLang="en-US" smtClean="0"/>
              <a:t>6</a:t>
            </a:fld>
            <a:endParaRPr kumimoji="1" lang="ja-JP" altLang="en-US"/>
          </a:p>
        </p:txBody>
      </p:sp>
    </p:spTree>
    <p:extLst>
      <p:ext uri="{BB962C8B-B14F-4D97-AF65-F5344CB8AC3E}">
        <p14:creationId xmlns:p14="http://schemas.microsoft.com/office/powerpoint/2010/main" val="4263831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5BA27D6F-5D8F-4BCB-8989-47C65B05B57E}" type="slidenum">
              <a:rPr lang="en-US" altLang="ja-JP" smtClean="0"/>
              <a:pPr/>
              <a:t>13</a:t>
            </a:fld>
            <a:endParaRPr lang="en-US" altLang="ja-JP" dirty="0" smtClean="0"/>
          </a:p>
        </p:txBody>
      </p:sp>
      <p:sp>
        <p:nvSpPr>
          <p:cNvPr id="28675" name="スライド イメージ プレースホルダ 1"/>
          <p:cNvSpPr>
            <a:spLocks noGrp="1" noRot="1" noChangeAspect="1" noTextEdit="1"/>
          </p:cNvSpPr>
          <p:nvPr>
            <p:ph type="sldImg"/>
          </p:nvPr>
        </p:nvSpPr>
        <p:spPr>
          <a:xfrm>
            <a:off x="381000" y="685800"/>
            <a:ext cx="6096000" cy="3429000"/>
          </a:xfrm>
          <a:ln/>
        </p:spPr>
      </p:sp>
      <p:sp>
        <p:nvSpPr>
          <p:cNvPr id="28676" name="ノート プレースホルダ 2"/>
          <p:cNvSpPr>
            <a:spLocks noGrp="1"/>
          </p:cNvSpPr>
          <p:nvPr>
            <p:ph type="body" idx="1"/>
          </p:nvPr>
        </p:nvSpPr>
        <p:spPr>
          <a:noFill/>
          <a:ln/>
        </p:spPr>
        <p:txBody>
          <a:bodyPr/>
          <a:lstStyle/>
          <a:p>
            <a:pPr eaLnBrk="1" hangingPunct="1">
              <a:spcBef>
                <a:spcPct val="0"/>
              </a:spcBef>
            </a:pPr>
            <a:endParaRPr lang="ja-JP" altLang="ja-JP" dirty="0" smtClean="0"/>
          </a:p>
        </p:txBody>
      </p:sp>
      <p:sp>
        <p:nvSpPr>
          <p:cNvPr id="28677" name="スライド番号プレースホルダ 3"/>
          <p:cNvSpPr txBox="1">
            <a:spLocks noGrp="1"/>
          </p:cNvSpPr>
          <p:nvPr/>
        </p:nvSpPr>
        <p:spPr bwMode="auto">
          <a:xfrm>
            <a:off x="3884464" y="8685878"/>
            <a:ext cx="2972004" cy="456704"/>
          </a:xfrm>
          <a:prstGeom prst="rect">
            <a:avLst/>
          </a:prstGeom>
          <a:noFill/>
          <a:ln w="9525">
            <a:noFill/>
            <a:miter lim="800000"/>
            <a:headEnd/>
            <a:tailEnd/>
          </a:ln>
        </p:spPr>
        <p:txBody>
          <a:bodyPr lIns="91431" tIns="45716" rIns="91431" bIns="45716" anchor="b"/>
          <a:lstStyle/>
          <a:p>
            <a:pPr algn="r" defTabSz="914423"/>
            <a:fld id="{5E0A2A62-8851-4C49-8FFA-FCED8CF08421}" type="slidenum">
              <a:rPr lang="en-US" altLang="ja-JP" sz="1200">
                <a:latin typeface="Calibri" pitchFamily="34" charset="0"/>
              </a:rPr>
              <a:pPr algn="r" defTabSz="914423"/>
              <a:t>13</a:t>
            </a:fld>
            <a:endParaRPr lang="en-US" altLang="ja-JP" sz="1200" dirty="0">
              <a:latin typeface="Calibri" pitchFamily="34" charset="0"/>
            </a:endParaRPr>
          </a:p>
        </p:txBody>
      </p:sp>
    </p:spTree>
    <p:extLst>
      <p:ext uri="{BB962C8B-B14F-4D97-AF65-F5344CB8AC3E}">
        <p14:creationId xmlns:p14="http://schemas.microsoft.com/office/powerpoint/2010/main" val="1615735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9FF33C6-E95C-46E3-AD95-CB0C7458BD3C}" type="slidenum">
              <a:rPr kumimoji="1" lang="ja-JP" altLang="en-US" smtClean="0"/>
              <a:t>29</a:t>
            </a:fld>
            <a:endParaRPr kumimoji="1" lang="ja-JP" altLang="en-US" dirty="0"/>
          </a:p>
        </p:txBody>
      </p:sp>
    </p:spTree>
    <p:extLst>
      <p:ext uri="{BB962C8B-B14F-4D97-AF65-F5344CB8AC3E}">
        <p14:creationId xmlns:p14="http://schemas.microsoft.com/office/powerpoint/2010/main" val="2406474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スライド イメージ プレースホルダー 1"/>
          <p:cNvSpPr>
            <a:spLocks noGrp="1" noRot="1" noChangeAspect="1" noTextEdit="1"/>
          </p:cNvSpPr>
          <p:nvPr>
            <p:ph type="sldImg"/>
          </p:nvPr>
        </p:nvSpPr>
        <p:spPr>
          <a:ln/>
        </p:spPr>
      </p:sp>
      <p:sp>
        <p:nvSpPr>
          <p:cNvPr id="675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675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kumimoji="1">
                <a:solidFill>
                  <a:schemeClr val="tx1"/>
                </a:solidFill>
                <a:latin typeface="Arial" panose="020B0604020202020204" pitchFamily="34" charset="0"/>
                <a:ea typeface="ＭＳ Ｐゴシック" panose="020B0600070205080204" pitchFamily="50" charset="-128"/>
              </a:defRPr>
            </a:lvl1pPr>
            <a:lvl2pPr marL="742950" indent="-285750" defTabSz="919163">
              <a:defRPr kumimoji="1">
                <a:solidFill>
                  <a:schemeClr val="tx1"/>
                </a:solidFill>
                <a:latin typeface="Arial" panose="020B0604020202020204" pitchFamily="34" charset="0"/>
                <a:ea typeface="ＭＳ Ｐゴシック" panose="020B0600070205080204" pitchFamily="50" charset="-128"/>
              </a:defRPr>
            </a:lvl2pPr>
            <a:lvl3pPr marL="1143000" indent="-228600" defTabSz="919163">
              <a:defRPr kumimoji="1">
                <a:solidFill>
                  <a:schemeClr val="tx1"/>
                </a:solidFill>
                <a:latin typeface="Arial" panose="020B0604020202020204" pitchFamily="34" charset="0"/>
                <a:ea typeface="ＭＳ Ｐゴシック" panose="020B0600070205080204" pitchFamily="50" charset="-128"/>
              </a:defRPr>
            </a:lvl3pPr>
            <a:lvl4pPr marL="1600200" indent="-228600" defTabSz="919163">
              <a:defRPr kumimoji="1">
                <a:solidFill>
                  <a:schemeClr val="tx1"/>
                </a:solidFill>
                <a:latin typeface="Arial" panose="020B0604020202020204" pitchFamily="34" charset="0"/>
                <a:ea typeface="ＭＳ Ｐゴシック" panose="020B0600070205080204" pitchFamily="50" charset="-128"/>
              </a:defRPr>
            </a:lvl4pPr>
            <a:lvl5pPr marL="2057400" indent="-228600" defTabSz="919163">
              <a:defRPr kumimoji="1">
                <a:solidFill>
                  <a:schemeClr val="tx1"/>
                </a:solidFill>
                <a:latin typeface="Arial" panose="020B0604020202020204" pitchFamily="34" charset="0"/>
                <a:ea typeface="ＭＳ Ｐゴシック" panose="020B0600070205080204" pitchFamily="50" charset="-128"/>
              </a:defRPr>
            </a:lvl5pPr>
            <a:lvl6pPr marL="2514600" indent="-228600" defTabSz="9191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191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191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191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7B92F04-8EC4-4DFC-8533-AB05882B9C9F}" type="slidenum">
              <a:rPr lang="ja-JP" altLang="en-US" smtClean="0">
                <a:latin typeface="Times New Roman" panose="02020603050405020304" pitchFamily="18" charset="0"/>
              </a:rPr>
              <a:pPr/>
              <a:t>30</a:t>
            </a:fld>
            <a:endParaRPr lang="ja-JP" altLang="en-US" smtClean="0">
              <a:latin typeface="Times New Roman" panose="02020603050405020304" pitchFamily="18" charset="0"/>
            </a:endParaRPr>
          </a:p>
        </p:txBody>
      </p:sp>
    </p:spTree>
    <p:extLst>
      <p:ext uri="{BB962C8B-B14F-4D97-AF65-F5344CB8AC3E}">
        <p14:creationId xmlns:p14="http://schemas.microsoft.com/office/powerpoint/2010/main" val="2328420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9FF33C6-E95C-46E3-AD95-CB0C7458BD3C}" type="slidenum">
              <a:rPr kumimoji="1" lang="ja-JP" altLang="en-US" smtClean="0"/>
              <a:t>32</a:t>
            </a:fld>
            <a:endParaRPr kumimoji="1" lang="ja-JP" altLang="en-US" dirty="0"/>
          </a:p>
        </p:txBody>
      </p:sp>
    </p:spTree>
    <p:extLst>
      <p:ext uri="{BB962C8B-B14F-4D97-AF65-F5344CB8AC3E}">
        <p14:creationId xmlns:p14="http://schemas.microsoft.com/office/powerpoint/2010/main" val="1343344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smtClean="0"/>
              <a:t>At Tokyo campus of Univ. Tsukuba</a:t>
            </a:r>
            <a:endParaRPr kumimoji="1" lang="ja-JP" altLang="en-US" dirty="0"/>
          </a:p>
        </p:txBody>
      </p:sp>
      <p:sp>
        <p:nvSpPr>
          <p:cNvPr id="6" name="スライド番号プレースホルダー 5"/>
          <p:cNvSpPr>
            <a:spLocks noGrp="1"/>
          </p:cNvSpPr>
          <p:nvPr>
            <p:ph type="sldNum" sz="quarter" idx="12"/>
          </p:nvPr>
        </p:nvSpPr>
        <p:spPr/>
        <p:txBody>
          <a:bodyPr/>
          <a:lstStyle/>
          <a:p>
            <a:fld id="{F3D46689-4666-4AD3-A16B-6EACCCD248CA}" type="slidenum">
              <a:rPr kumimoji="1" lang="ja-JP" altLang="en-US" smtClean="0"/>
              <a:t>‹#›</a:t>
            </a:fld>
            <a:endParaRPr kumimoji="1" lang="ja-JP" altLang="en-US" dirty="0"/>
          </a:p>
        </p:txBody>
      </p:sp>
    </p:spTree>
    <p:extLst>
      <p:ext uri="{BB962C8B-B14F-4D97-AF65-F5344CB8AC3E}">
        <p14:creationId xmlns:p14="http://schemas.microsoft.com/office/powerpoint/2010/main" val="245119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smtClean="0"/>
              <a:t>At Tokyo campus of Univ. Tsukuba</a:t>
            </a:r>
            <a:endParaRPr kumimoji="1" lang="ja-JP" altLang="en-US" dirty="0"/>
          </a:p>
        </p:txBody>
      </p:sp>
      <p:sp>
        <p:nvSpPr>
          <p:cNvPr id="6" name="スライド番号プレースホルダー 5"/>
          <p:cNvSpPr>
            <a:spLocks noGrp="1"/>
          </p:cNvSpPr>
          <p:nvPr>
            <p:ph type="sldNum" sz="quarter" idx="12"/>
          </p:nvPr>
        </p:nvSpPr>
        <p:spPr/>
        <p:txBody>
          <a:bodyPr/>
          <a:lstStyle/>
          <a:p>
            <a:fld id="{F3D46689-4666-4AD3-A16B-6EACCCD248CA}" type="slidenum">
              <a:rPr kumimoji="1" lang="ja-JP" altLang="en-US" smtClean="0"/>
              <a:t>‹#›</a:t>
            </a:fld>
            <a:endParaRPr kumimoji="1" lang="ja-JP" altLang="en-US" dirty="0"/>
          </a:p>
        </p:txBody>
      </p:sp>
    </p:spTree>
    <p:extLst>
      <p:ext uri="{BB962C8B-B14F-4D97-AF65-F5344CB8AC3E}">
        <p14:creationId xmlns:p14="http://schemas.microsoft.com/office/powerpoint/2010/main" val="326953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smtClean="0"/>
              <a:t>At Tokyo campus of Univ. Tsukuba</a:t>
            </a:r>
            <a:endParaRPr kumimoji="1" lang="ja-JP" altLang="en-US" dirty="0"/>
          </a:p>
        </p:txBody>
      </p:sp>
      <p:sp>
        <p:nvSpPr>
          <p:cNvPr id="6" name="スライド番号プレースホルダー 5"/>
          <p:cNvSpPr>
            <a:spLocks noGrp="1"/>
          </p:cNvSpPr>
          <p:nvPr>
            <p:ph type="sldNum" sz="quarter" idx="12"/>
          </p:nvPr>
        </p:nvSpPr>
        <p:spPr/>
        <p:txBody>
          <a:bodyPr/>
          <a:lstStyle/>
          <a:p>
            <a:fld id="{F3D46689-4666-4AD3-A16B-6EACCCD248CA}" type="slidenum">
              <a:rPr kumimoji="1" lang="ja-JP" altLang="en-US" smtClean="0"/>
              <a:t>‹#›</a:t>
            </a:fld>
            <a:endParaRPr kumimoji="1" lang="ja-JP" altLang="en-US" dirty="0"/>
          </a:p>
        </p:txBody>
      </p:sp>
    </p:spTree>
    <p:extLst>
      <p:ext uri="{BB962C8B-B14F-4D97-AF65-F5344CB8AC3E}">
        <p14:creationId xmlns:p14="http://schemas.microsoft.com/office/powerpoint/2010/main" val="2603032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09600" y="1600201"/>
            <a:ext cx="53848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197600" y="1600201"/>
            <a:ext cx="53848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smtClean="0"/>
              <a:t>2015/02/11</a:t>
            </a: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smtClean="0"/>
              <a:t>At Tokyo campus of Univ. Tsukuba</a:t>
            </a: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0B394CC-7D6E-477C-969D-E9B27389A78B}" type="slidenum">
              <a:rPr lang="en-US" altLang="ja-JP"/>
              <a:pPr>
                <a:defRPr/>
              </a:pPr>
              <a:t>‹#›</a:t>
            </a:fld>
            <a:endParaRPr lang="en-US" altLang="ja-JP"/>
          </a:p>
        </p:txBody>
      </p:sp>
    </p:spTree>
    <p:extLst>
      <p:ext uri="{BB962C8B-B14F-4D97-AF65-F5344CB8AC3E}">
        <p14:creationId xmlns:p14="http://schemas.microsoft.com/office/powerpoint/2010/main" val="1807642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609600" y="1600201"/>
            <a:ext cx="53848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197600" y="1600201"/>
            <a:ext cx="53848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smtClean="0"/>
              <a:t>2015/02/11</a:t>
            </a: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smtClean="0"/>
              <a:t>At Tokyo campus of Univ. Tsukuba</a:t>
            </a: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75DE5CD-5A74-4E51-B90C-CB2BC10ED5A7}" type="slidenum">
              <a:rPr lang="en-US" altLang="ja-JP"/>
              <a:pPr>
                <a:defRPr/>
              </a:pPr>
              <a:t>‹#›</a:t>
            </a:fld>
            <a:endParaRPr lang="en-US" altLang="ja-JP"/>
          </a:p>
        </p:txBody>
      </p:sp>
    </p:spTree>
    <p:extLst>
      <p:ext uri="{BB962C8B-B14F-4D97-AF65-F5344CB8AC3E}">
        <p14:creationId xmlns:p14="http://schemas.microsoft.com/office/powerpoint/2010/main" val="3006796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smtClean="0"/>
              <a:t>At Tokyo campus of Univ. Tsukuba</a:t>
            </a:r>
            <a:endParaRPr kumimoji="1" lang="ja-JP" altLang="en-US" dirty="0"/>
          </a:p>
        </p:txBody>
      </p:sp>
      <p:sp>
        <p:nvSpPr>
          <p:cNvPr id="6" name="スライド番号プレースホルダー 5"/>
          <p:cNvSpPr>
            <a:spLocks noGrp="1"/>
          </p:cNvSpPr>
          <p:nvPr>
            <p:ph type="sldNum" sz="quarter" idx="12"/>
          </p:nvPr>
        </p:nvSpPr>
        <p:spPr/>
        <p:txBody>
          <a:bodyPr/>
          <a:lstStyle/>
          <a:p>
            <a:fld id="{F3D46689-4666-4AD3-A16B-6EACCCD248CA}" type="slidenum">
              <a:rPr kumimoji="1" lang="ja-JP" altLang="en-US" smtClean="0"/>
              <a:t>‹#›</a:t>
            </a:fld>
            <a:endParaRPr kumimoji="1" lang="ja-JP" altLang="en-US" dirty="0"/>
          </a:p>
        </p:txBody>
      </p:sp>
    </p:spTree>
    <p:extLst>
      <p:ext uri="{BB962C8B-B14F-4D97-AF65-F5344CB8AC3E}">
        <p14:creationId xmlns:p14="http://schemas.microsoft.com/office/powerpoint/2010/main" val="364357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smtClean="0"/>
              <a:t>At Tokyo campus of Univ. Tsukuba</a:t>
            </a:r>
            <a:endParaRPr kumimoji="1" lang="ja-JP" altLang="en-US" dirty="0"/>
          </a:p>
        </p:txBody>
      </p:sp>
      <p:sp>
        <p:nvSpPr>
          <p:cNvPr id="6" name="スライド番号プレースホルダー 5"/>
          <p:cNvSpPr>
            <a:spLocks noGrp="1"/>
          </p:cNvSpPr>
          <p:nvPr>
            <p:ph type="sldNum" sz="quarter" idx="12"/>
          </p:nvPr>
        </p:nvSpPr>
        <p:spPr/>
        <p:txBody>
          <a:bodyPr/>
          <a:lstStyle/>
          <a:p>
            <a:fld id="{F3D46689-4666-4AD3-A16B-6EACCCD248CA}" type="slidenum">
              <a:rPr kumimoji="1" lang="ja-JP" altLang="en-US" smtClean="0"/>
              <a:t>‹#›</a:t>
            </a:fld>
            <a:endParaRPr kumimoji="1" lang="ja-JP" altLang="en-US" dirty="0"/>
          </a:p>
        </p:txBody>
      </p:sp>
    </p:spTree>
    <p:extLst>
      <p:ext uri="{BB962C8B-B14F-4D97-AF65-F5344CB8AC3E}">
        <p14:creationId xmlns:p14="http://schemas.microsoft.com/office/powerpoint/2010/main" val="2430114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r>
              <a:rPr kumimoji="1" lang="en-US" altLang="ja-JP" smtClean="0"/>
              <a:t>2015/02/11</a:t>
            </a:r>
            <a:endParaRPr kumimoji="1" lang="ja-JP" altLang="en-US" dirty="0"/>
          </a:p>
        </p:txBody>
      </p:sp>
      <p:sp>
        <p:nvSpPr>
          <p:cNvPr id="6" name="フッター プレースホルダー 5"/>
          <p:cNvSpPr>
            <a:spLocks noGrp="1"/>
          </p:cNvSpPr>
          <p:nvPr>
            <p:ph type="ftr" sz="quarter" idx="11"/>
          </p:nvPr>
        </p:nvSpPr>
        <p:spPr/>
        <p:txBody>
          <a:bodyPr/>
          <a:lstStyle/>
          <a:p>
            <a:r>
              <a:rPr kumimoji="1" lang="en-US" altLang="ja-JP" smtClean="0"/>
              <a:t>At Tokyo campus of Univ. Tsukuba</a:t>
            </a:r>
            <a:endParaRPr kumimoji="1" lang="ja-JP" altLang="en-US" dirty="0"/>
          </a:p>
        </p:txBody>
      </p:sp>
      <p:sp>
        <p:nvSpPr>
          <p:cNvPr id="7" name="スライド番号プレースホルダー 6"/>
          <p:cNvSpPr>
            <a:spLocks noGrp="1"/>
          </p:cNvSpPr>
          <p:nvPr>
            <p:ph type="sldNum" sz="quarter" idx="12"/>
          </p:nvPr>
        </p:nvSpPr>
        <p:spPr/>
        <p:txBody>
          <a:bodyPr/>
          <a:lstStyle/>
          <a:p>
            <a:fld id="{F3D46689-4666-4AD3-A16B-6EACCCD248CA}" type="slidenum">
              <a:rPr kumimoji="1" lang="ja-JP" altLang="en-US" smtClean="0"/>
              <a:t>‹#›</a:t>
            </a:fld>
            <a:endParaRPr kumimoji="1" lang="ja-JP" altLang="en-US" dirty="0"/>
          </a:p>
        </p:txBody>
      </p:sp>
    </p:spTree>
    <p:extLst>
      <p:ext uri="{BB962C8B-B14F-4D97-AF65-F5344CB8AC3E}">
        <p14:creationId xmlns:p14="http://schemas.microsoft.com/office/powerpoint/2010/main" val="3691040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r>
              <a:rPr kumimoji="1" lang="en-US" altLang="ja-JP" smtClean="0"/>
              <a:t>2015/02/11</a:t>
            </a:r>
            <a:endParaRPr kumimoji="1" lang="ja-JP" altLang="en-US" dirty="0"/>
          </a:p>
        </p:txBody>
      </p:sp>
      <p:sp>
        <p:nvSpPr>
          <p:cNvPr id="8" name="フッター プレースホルダー 7"/>
          <p:cNvSpPr>
            <a:spLocks noGrp="1"/>
          </p:cNvSpPr>
          <p:nvPr>
            <p:ph type="ftr" sz="quarter" idx="11"/>
          </p:nvPr>
        </p:nvSpPr>
        <p:spPr/>
        <p:txBody>
          <a:bodyPr/>
          <a:lstStyle/>
          <a:p>
            <a:r>
              <a:rPr kumimoji="1" lang="en-US" altLang="ja-JP" smtClean="0"/>
              <a:t>At Tokyo campus of Univ. Tsukuba</a:t>
            </a:r>
            <a:endParaRPr kumimoji="1" lang="ja-JP" altLang="en-US" dirty="0"/>
          </a:p>
        </p:txBody>
      </p:sp>
      <p:sp>
        <p:nvSpPr>
          <p:cNvPr id="9" name="スライド番号プレースホルダー 8"/>
          <p:cNvSpPr>
            <a:spLocks noGrp="1"/>
          </p:cNvSpPr>
          <p:nvPr>
            <p:ph type="sldNum" sz="quarter" idx="12"/>
          </p:nvPr>
        </p:nvSpPr>
        <p:spPr/>
        <p:txBody>
          <a:bodyPr/>
          <a:lstStyle/>
          <a:p>
            <a:fld id="{F3D46689-4666-4AD3-A16B-6EACCCD248CA}" type="slidenum">
              <a:rPr kumimoji="1" lang="ja-JP" altLang="en-US" smtClean="0"/>
              <a:t>‹#›</a:t>
            </a:fld>
            <a:endParaRPr kumimoji="1" lang="ja-JP" altLang="en-US" dirty="0"/>
          </a:p>
        </p:txBody>
      </p:sp>
    </p:spTree>
    <p:extLst>
      <p:ext uri="{BB962C8B-B14F-4D97-AF65-F5344CB8AC3E}">
        <p14:creationId xmlns:p14="http://schemas.microsoft.com/office/powerpoint/2010/main" val="2201151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r>
              <a:rPr kumimoji="1" lang="en-US" altLang="ja-JP" smtClean="0"/>
              <a:t>2015/02/11</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smtClean="0"/>
              <a:t>At Tokyo campus of Univ. Tsukuba</a:t>
            </a:r>
            <a:endParaRPr kumimoji="1" lang="ja-JP" altLang="en-US" dirty="0"/>
          </a:p>
        </p:txBody>
      </p:sp>
      <p:sp>
        <p:nvSpPr>
          <p:cNvPr id="5" name="スライド番号プレースホルダー 4"/>
          <p:cNvSpPr>
            <a:spLocks noGrp="1"/>
          </p:cNvSpPr>
          <p:nvPr>
            <p:ph type="sldNum" sz="quarter" idx="12"/>
          </p:nvPr>
        </p:nvSpPr>
        <p:spPr/>
        <p:txBody>
          <a:bodyPr/>
          <a:lstStyle/>
          <a:p>
            <a:fld id="{F3D46689-4666-4AD3-A16B-6EACCCD248CA}" type="slidenum">
              <a:rPr kumimoji="1" lang="ja-JP" altLang="en-US" smtClean="0"/>
              <a:t>‹#›</a:t>
            </a:fld>
            <a:endParaRPr kumimoji="1" lang="ja-JP" altLang="en-US" dirty="0"/>
          </a:p>
        </p:txBody>
      </p:sp>
    </p:spTree>
    <p:extLst>
      <p:ext uri="{BB962C8B-B14F-4D97-AF65-F5344CB8AC3E}">
        <p14:creationId xmlns:p14="http://schemas.microsoft.com/office/powerpoint/2010/main" val="3895121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smtClean="0"/>
              <a:t>2015/02/11</a:t>
            </a:r>
            <a:endParaRPr kumimoji="1" lang="ja-JP" altLang="en-US" dirty="0"/>
          </a:p>
        </p:txBody>
      </p:sp>
      <p:sp>
        <p:nvSpPr>
          <p:cNvPr id="3" name="フッター プレースホルダー 2"/>
          <p:cNvSpPr>
            <a:spLocks noGrp="1"/>
          </p:cNvSpPr>
          <p:nvPr>
            <p:ph type="ftr" sz="quarter" idx="11"/>
          </p:nvPr>
        </p:nvSpPr>
        <p:spPr/>
        <p:txBody>
          <a:bodyPr/>
          <a:lstStyle/>
          <a:p>
            <a:r>
              <a:rPr kumimoji="1" lang="en-US" altLang="ja-JP" smtClean="0"/>
              <a:t>At Tokyo campus of Univ. Tsukuba</a:t>
            </a:r>
            <a:endParaRPr kumimoji="1" lang="ja-JP" altLang="en-US" dirty="0"/>
          </a:p>
        </p:txBody>
      </p:sp>
      <p:sp>
        <p:nvSpPr>
          <p:cNvPr id="4" name="スライド番号プレースホルダー 3"/>
          <p:cNvSpPr>
            <a:spLocks noGrp="1"/>
          </p:cNvSpPr>
          <p:nvPr>
            <p:ph type="sldNum" sz="quarter" idx="12"/>
          </p:nvPr>
        </p:nvSpPr>
        <p:spPr/>
        <p:txBody>
          <a:bodyPr/>
          <a:lstStyle/>
          <a:p>
            <a:fld id="{F3D46689-4666-4AD3-A16B-6EACCCD248CA}" type="slidenum">
              <a:rPr kumimoji="1" lang="ja-JP" altLang="en-US" smtClean="0"/>
              <a:t>‹#›</a:t>
            </a:fld>
            <a:endParaRPr kumimoji="1" lang="ja-JP" altLang="en-US" dirty="0"/>
          </a:p>
        </p:txBody>
      </p:sp>
    </p:spTree>
    <p:extLst>
      <p:ext uri="{BB962C8B-B14F-4D97-AF65-F5344CB8AC3E}">
        <p14:creationId xmlns:p14="http://schemas.microsoft.com/office/powerpoint/2010/main" val="3701370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kumimoji="1" lang="en-US" altLang="ja-JP" smtClean="0"/>
              <a:t>2015/02/11</a:t>
            </a:r>
            <a:endParaRPr kumimoji="1" lang="ja-JP" altLang="en-US" dirty="0"/>
          </a:p>
        </p:txBody>
      </p:sp>
      <p:sp>
        <p:nvSpPr>
          <p:cNvPr id="6" name="フッター プレースホルダー 5"/>
          <p:cNvSpPr>
            <a:spLocks noGrp="1"/>
          </p:cNvSpPr>
          <p:nvPr>
            <p:ph type="ftr" sz="quarter" idx="11"/>
          </p:nvPr>
        </p:nvSpPr>
        <p:spPr/>
        <p:txBody>
          <a:bodyPr/>
          <a:lstStyle/>
          <a:p>
            <a:r>
              <a:rPr kumimoji="1" lang="en-US" altLang="ja-JP" smtClean="0"/>
              <a:t>At Tokyo campus of Univ. Tsukuba</a:t>
            </a:r>
            <a:endParaRPr kumimoji="1" lang="ja-JP" altLang="en-US" dirty="0"/>
          </a:p>
        </p:txBody>
      </p:sp>
      <p:sp>
        <p:nvSpPr>
          <p:cNvPr id="7" name="スライド番号プレースホルダー 6"/>
          <p:cNvSpPr>
            <a:spLocks noGrp="1"/>
          </p:cNvSpPr>
          <p:nvPr>
            <p:ph type="sldNum" sz="quarter" idx="12"/>
          </p:nvPr>
        </p:nvSpPr>
        <p:spPr/>
        <p:txBody>
          <a:bodyPr/>
          <a:lstStyle/>
          <a:p>
            <a:fld id="{F3D46689-4666-4AD3-A16B-6EACCCD248CA}" type="slidenum">
              <a:rPr kumimoji="1" lang="ja-JP" altLang="en-US" smtClean="0"/>
              <a:t>‹#›</a:t>
            </a:fld>
            <a:endParaRPr kumimoji="1" lang="ja-JP" altLang="en-US" dirty="0"/>
          </a:p>
        </p:txBody>
      </p:sp>
    </p:spTree>
    <p:extLst>
      <p:ext uri="{BB962C8B-B14F-4D97-AF65-F5344CB8AC3E}">
        <p14:creationId xmlns:p14="http://schemas.microsoft.com/office/powerpoint/2010/main" val="369561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kumimoji="1" lang="en-US" altLang="ja-JP" smtClean="0"/>
              <a:t>2015/02/11</a:t>
            </a:r>
            <a:endParaRPr kumimoji="1" lang="ja-JP" altLang="en-US" dirty="0"/>
          </a:p>
        </p:txBody>
      </p:sp>
      <p:sp>
        <p:nvSpPr>
          <p:cNvPr id="6" name="フッター プレースホルダー 5"/>
          <p:cNvSpPr>
            <a:spLocks noGrp="1"/>
          </p:cNvSpPr>
          <p:nvPr>
            <p:ph type="ftr" sz="quarter" idx="11"/>
          </p:nvPr>
        </p:nvSpPr>
        <p:spPr/>
        <p:txBody>
          <a:bodyPr/>
          <a:lstStyle/>
          <a:p>
            <a:r>
              <a:rPr kumimoji="1" lang="en-US" altLang="ja-JP" smtClean="0"/>
              <a:t>At Tokyo campus of Univ. Tsukuba</a:t>
            </a:r>
            <a:endParaRPr kumimoji="1" lang="ja-JP" altLang="en-US" dirty="0"/>
          </a:p>
        </p:txBody>
      </p:sp>
      <p:sp>
        <p:nvSpPr>
          <p:cNvPr id="7" name="スライド番号プレースホルダー 6"/>
          <p:cNvSpPr>
            <a:spLocks noGrp="1"/>
          </p:cNvSpPr>
          <p:nvPr>
            <p:ph type="sldNum" sz="quarter" idx="12"/>
          </p:nvPr>
        </p:nvSpPr>
        <p:spPr/>
        <p:txBody>
          <a:bodyPr/>
          <a:lstStyle/>
          <a:p>
            <a:fld id="{F3D46689-4666-4AD3-A16B-6EACCCD248CA}" type="slidenum">
              <a:rPr kumimoji="1" lang="ja-JP" altLang="en-US" smtClean="0"/>
              <a:t>‹#›</a:t>
            </a:fld>
            <a:endParaRPr kumimoji="1" lang="ja-JP" altLang="en-US" dirty="0"/>
          </a:p>
        </p:txBody>
      </p:sp>
    </p:spTree>
    <p:extLst>
      <p:ext uri="{BB962C8B-B14F-4D97-AF65-F5344CB8AC3E}">
        <p14:creationId xmlns:p14="http://schemas.microsoft.com/office/powerpoint/2010/main" val="1352288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smtClean="0"/>
              <a:t>2015/02/11</a:t>
            </a:r>
            <a:endParaRPr kumimoji="1" lang="ja-JP" altLang="en-US" dirty="0"/>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smtClean="0"/>
              <a:t>At Tokyo campus of Univ. Tsukuba</a:t>
            </a:r>
            <a:endParaRPr kumimoji="1" lang="ja-JP" altLang="en-US" dirty="0"/>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D46689-4666-4AD3-A16B-6EACCCD248CA}" type="slidenum">
              <a:rPr kumimoji="1" lang="ja-JP" altLang="en-US" smtClean="0"/>
              <a:t>‹#›</a:t>
            </a:fld>
            <a:endParaRPr kumimoji="1" lang="ja-JP" altLang="en-US" dirty="0"/>
          </a:p>
        </p:txBody>
      </p:sp>
    </p:spTree>
    <p:extLst>
      <p:ext uri="{BB962C8B-B14F-4D97-AF65-F5344CB8AC3E}">
        <p14:creationId xmlns:p14="http://schemas.microsoft.com/office/powerpoint/2010/main" val="3320499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hf sldNum="0" hdr="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3.v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fontScale="90000"/>
          </a:bodyPr>
          <a:lstStyle/>
          <a:p>
            <a:r>
              <a:rPr lang="en-US" altLang="ja-JP" dirty="0"/>
              <a:t>Statistical </a:t>
            </a:r>
            <a:r>
              <a:rPr lang="en-US" altLang="ja-JP" dirty="0" smtClean="0"/>
              <a:t>Prediction</a:t>
            </a:r>
            <a:br>
              <a:rPr lang="en-US" altLang="ja-JP" dirty="0" smtClean="0"/>
            </a:br>
            <a:r>
              <a:rPr lang="en-US" altLang="ja-JP" dirty="0" smtClean="0"/>
              <a:t>and</a:t>
            </a:r>
            <a:r>
              <a:rPr lang="en-US" altLang="ja-JP" dirty="0"/>
              <a:t/>
            </a:r>
            <a:br>
              <a:rPr lang="en-US" altLang="ja-JP" dirty="0"/>
            </a:br>
            <a:r>
              <a:rPr lang="en-US" altLang="ja-JP" dirty="0"/>
              <a:t>Uncertainty </a:t>
            </a:r>
            <a:r>
              <a:rPr kumimoji="1" lang="en-US" altLang="ja-JP" dirty="0" smtClean="0"/>
              <a:t>Management  </a:t>
            </a:r>
            <a:br>
              <a:rPr kumimoji="1" lang="en-US" altLang="ja-JP" dirty="0" smtClean="0"/>
            </a:br>
            <a:endParaRPr kumimoji="1" lang="ja-JP" altLang="en-US" dirty="0"/>
          </a:p>
        </p:txBody>
      </p:sp>
      <p:sp>
        <p:nvSpPr>
          <p:cNvPr id="3" name="サブタイトル 2"/>
          <p:cNvSpPr>
            <a:spLocks noGrp="1"/>
          </p:cNvSpPr>
          <p:nvPr>
            <p:ph type="subTitle" idx="1"/>
          </p:nvPr>
        </p:nvSpPr>
        <p:spPr/>
        <p:txBody>
          <a:bodyPr>
            <a:normAutofit fontScale="85000" lnSpcReduction="20000"/>
          </a:bodyPr>
          <a:lstStyle/>
          <a:p>
            <a:r>
              <a:rPr lang="en-US" altLang="ja-JP" b="1" dirty="0"/>
              <a:t>Hiroe TSUBAKI</a:t>
            </a:r>
            <a:endParaRPr lang="ja-JP" altLang="ja-JP" dirty="0"/>
          </a:p>
          <a:p>
            <a:r>
              <a:rPr lang="en-US" altLang="ja-JP" dirty="0"/>
              <a:t>The Institute of Statistical Mathematics, </a:t>
            </a:r>
            <a:endParaRPr lang="en-US" altLang="ja-JP" dirty="0" smtClean="0"/>
          </a:p>
          <a:p>
            <a:r>
              <a:rPr lang="en-US" altLang="ja-JP" dirty="0" smtClean="0"/>
              <a:t>JAPAN</a:t>
            </a:r>
          </a:p>
          <a:p>
            <a:r>
              <a:rPr lang="en-US" altLang="ja-JP" dirty="0" smtClean="0"/>
              <a:t>Prof. Emeritus, Univ. Tsukuba </a:t>
            </a:r>
            <a:endParaRPr lang="ja-JP" altLang="ja-JP" dirty="0"/>
          </a:p>
          <a:p>
            <a:endParaRPr kumimoji="1" lang="ja-JP" altLang="en-US" dirty="0"/>
          </a:p>
        </p:txBody>
      </p:sp>
    </p:spTree>
    <p:extLst>
      <p:ext uri="{BB962C8B-B14F-4D97-AF65-F5344CB8AC3E}">
        <p14:creationId xmlns:p14="http://schemas.microsoft.com/office/powerpoint/2010/main" val="14897042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日付プレースホルダー 4"/>
          <p:cNvSpPr>
            <a:spLocks noGrp="1"/>
          </p:cNvSpPr>
          <p:nvPr>
            <p:ph type="dt" sz="quarter" idx="10"/>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2015/02/11</a:t>
            </a:r>
            <a:endParaRPr lang="en-US" altLang="ja-JP"/>
          </a:p>
        </p:txBody>
      </p:sp>
      <p:sp>
        <p:nvSpPr>
          <p:cNvPr id="11267" name="フッター プレースホルダー 5"/>
          <p:cNvSpPr>
            <a:spLocks noGrp="1"/>
          </p:cNvSpPr>
          <p:nvPr>
            <p:ph type="ftr" sz="quarter" idx="11"/>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At Tokyo campus of Univ. Tsukuba</a:t>
            </a:r>
            <a:endParaRPr lang="en-US" altLang="ja-JP"/>
          </a:p>
        </p:txBody>
      </p:sp>
      <p:sp>
        <p:nvSpPr>
          <p:cNvPr id="11269" name="Rectangle 2"/>
          <p:cNvSpPr>
            <a:spLocks noGrp="1" noChangeArrowheads="1"/>
          </p:cNvSpPr>
          <p:nvPr>
            <p:ph type="title"/>
          </p:nvPr>
        </p:nvSpPr>
        <p:spPr/>
        <p:txBody>
          <a:bodyPr/>
          <a:lstStyle/>
          <a:p>
            <a:pPr eaLnBrk="1" hangingPunct="1"/>
            <a:r>
              <a:rPr lang="en-US" altLang="ja-JP" sz="3200" dirty="0"/>
              <a:t>Statistical </a:t>
            </a:r>
            <a:r>
              <a:rPr lang="en-US" altLang="ja-JP" sz="3200" dirty="0" smtClean="0"/>
              <a:t>Science</a:t>
            </a:r>
            <a:endParaRPr lang="ja-JP" altLang="en-US" sz="3200" dirty="0"/>
          </a:p>
        </p:txBody>
      </p:sp>
      <p:graphicFrame>
        <p:nvGraphicFramePr>
          <p:cNvPr id="11270" name="Object 3"/>
          <p:cNvGraphicFramePr>
            <a:graphicFrameLocks noGrp="1" noChangeAspect="1"/>
          </p:cNvGraphicFramePr>
          <p:nvPr>
            <p:ph sz="half" idx="1"/>
          </p:nvPr>
        </p:nvGraphicFramePr>
        <p:xfrm>
          <a:off x="2438400" y="2009776"/>
          <a:ext cx="4033838" cy="3675063"/>
        </p:xfrm>
        <a:graphic>
          <a:graphicData uri="http://schemas.openxmlformats.org/presentationml/2006/ole">
            <mc:AlternateContent xmlns:mc="http://schemas.openxmlformats.org/markup-compatibility/2006">
              <mc:Choice xmlns:v="urn:schemas-microsoft-com:vml" Requires="v">
                <p:oleObj spid="_x0000_s4107" name="Photo Editor 写真" r:id="rId3" imgW="4742857" imgH="4533333" progId="MSPhotoEd.3">
                  <p:embed/>
                </p:oleObj>
              </mc:Choice>
              <mc:Fallback>
                <p:oleObj name="Photo Editor 写真" r:id="rId3" imgW="4742857" imgH="4533333"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009776"/>
                        <a:ext cx="4033838" cy="3675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124" name="Rectangle 4"/>
          <p:cNvSpPr>
            <a:spLocks noGrp="1" noChangeArrowheads="1"/>
          </p:cNvSpPr>
          <p:nvPr>
            <p:ph type="body" sz="half" idx="2"/>
          </p:nvPr>
        </p:nvSpPr>
        <p:spPr>
          <a:xfrm>
            <a:off x="6176964" y="1600201"/>
            <a:ext cx="4033837" cy="4525963"/>
          </a:xfrm>
        </p:spPr>
        <p:txBody>
          <a:bodyPr/>
          <a:lstStyle/>
          <a:p>
            <a:pPr eaLnBrk="1" hangingPunct="1">
              <a:lnSpc>
                <a:spcPct val="90000"/>
              </a:lnSpc>
            </a:pPr>
            <a:r>
              <a:rPr lang="en-US" altLang="ja-JP" sz="2400" dirty="0"/>
              <a:t>To discover methods of condensing information concerning large groups of allied facts into brief and compendious expressions </a:t>
            </a:r>
            <a:br>
              <a:rPr lang="en-US" altLang="ja-JP" sz="2400" dirty="0"/>
            </a:br>
            <a:r>
              <a:rPr lang="en-US" altLang="ja-JP" sz="2400" dirty="0"/>
              <a:t>suitable for discussion</a:t>
            </a:r>
          </a:p>
          <a:p>
            <a:pPr lvl="1" eaLnBrk="1" hangingPunct="1">
              <a:lnSpc>
                <a:spcPct val="90000"/>
              </a:lnSpc>
            </a:pPr>
            <a:r>
              <a:rPr lang="en-US" altLang="ja-JP" sz="2000" dirty="0" smtClean="0"/>
              <a:t>Francis </a:t>
            </a:r>
            <a:r>
              <a:rPr lang="en-US" altLang="ja-JP" sz="2000" dirty="0"/>
              <a:t>Galton (1883)</a:t>
            </a:r>
          </a:p>
          <a:p>
            <a:pPr lvl="2" eaLnBrk="1" hangingPunct="1">
              <a:lnSpc>
                <a:spcPct val="90000"/>
              </a:lnSpc>
            </a:pPr>
            <a:r>
              <a:rPr lang="en-US" altLang="ja-JP" sz="1800" dirty="0"/>
              <a:t> </a:t>
            </a:r>
            <a:r>
              <a:rPr lang="en-US" altLang="ja-JP" sz="2000" i="1" dirty="0"/>
              <a:t>Inquiries into Human Faculty and its Development</a:t>
            </a:r>
          </a:p>
          <a:p>
            <a:pPr lvl="1" eaLnBrk="1" hangingPunct="1">
              <a:lnSpc>
                <a:spcPct val="90000"/>
              </a:lnSpc>
            </a:pPr>
            <a:endParaRPr lang="en-US" altLang="ja-JP" sz="2000" dirty="0"/>
          </a:p>
        </p:txBody>
      </p:sp>
      <p:sp>
        <p:nvSpPr>
          <p:cNvPr id="5125" name="Rectangle 5"/>
          <p:cNvSpPr>
            <a:spLocks noChangeArrowheads="1"/>
          </p:cNvSpPr>
          <p:nvPr/>
        </p:nvSpPr>
        <p:spPr bwMode="auto">
          <a:xfrm>
            <a:off x="2286001" y="5791200"/>
            <a:ext cx="3870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http://www.mugu.com/galton/</a:t>
            </a:r>
          </a:p>
        </p:txBody>
      </p:sp>
    </p:spTree>
    <p:extLst>
      <p:ext uri="{BB962C8B-B14F-4D97-AF65-F5344CB8AC3E}">
        <p14:creationId xmlns:p14="http://schemas.microsoft.com/office/powerpoint/2010/main" val="1846274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additive="base">
                                        <p:cTn id="7" dur="500" fill="hold"/>
                                        <p:tgtEl>
                                          <p:spTgt spid="5125"/>
                                        </p:tgtEl>
                                        <p:attrNameLst>
                                          <p:attrName>ppt_x</p:attrName>
                                        </p:attrNameLst>
                                      </p:cBhvr>
                                      <p:tavLst>
                                        <p:tav tm="0">
                                          <p:val>
                                            <p:strVal val="0-#ppt_w/2"/>
                                          </p:val>
                                        </p:tav>
                                        <p:tav tm="100000">
                                          <p:val>
                                            <p:strVal val="#ppt_x"/>
                                          </p:val>
                                        </p:tav>
                                      </p:tavLst>
                                    </p:anim>
                                    <p:anim calcmode="lin" valueType="num">
                                      <p:cBhvr additive="base">
                                        <p:cTn id="8" dur="500" fill="hold"/>
                                        <p:tgtEl>
                                          <p:spTgt spid="51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4">
                                            <p:txEl>
                                              <p:pRg st="0" end="0"/>
                                            </p:txEl>
                                          </p:spTgt>
                                        </p:tgtEl>
                                        <p:attrNameLst>
                                          <p:attrName>style.visibility</p:attrName>
                                        </p:attrNameLst>
                                      </p:cBhvr>
                                      <p:to>
                                        <p:strVal val="visible"/>
                                      </p:to>
                                    </p:set>
                                    <p:anim calcmode="lin" valueType="num">
                                      <p:cBhvr additive="base">
                                        <p:cTn id="13" dur="500" fill="hold"/>
                                        <p:tgtEl>
                                          <p:spTgt spid="512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24">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124">
                                            <p:txEl>
                                              <p:pRg st="1" end="1"/>
                                            </p:txEl>
                                          </p:spTgt>
                                        </p:tgtEl>
                                        <p:attrNameLst>
                                          <p:attrName>style.visibility</p:attrName>
                                        </p:attrNameLst>
                                      </p:cBhvr>
                                      <p:to>
                                        <p:strVal val="visible"/>
                                      </p:to>
                                    </p:set>
                                    <p:anim calcmode="lin" valueType="num">
                                      <p:cBhvr additive="base">
                                        <p:cTn id="17" dur="500" fill="hold"/>
                                        <p:tgtEl>
                                          <p:spTgt spid="5124">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124">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124">
                                            <p:txEl>
                                              <p:pRg st="2" end="2"/>
                                            </p:txEl>
                                          </p:spTgt>
                                        </p:tgtEl>
                                        <p:attrNameLst>
                                          <p:attrName>style.visibility</p:attrName>
                                        </p:attrNameLst>
                                      </p:cBhvr>
                                      <p:to>
                                        <p:strVal val="visible"/>
                                      </p:to>
                                    </p:set>
                                    <p:anim calcmode="lin" valueType="num">
                                      <p:cBhvr additive="base">
                                        <p:cTn id="21" dur="500" fill="hold"/>
                                        <p:tgtEl>
                                          <p:spTgt spid="5124">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12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uild="p" autoUpdateAnimBg="0"/>
      <p:bldP spid="512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日付プレースホルダー 4"/>
          <p:cNvSpPr>
            <a:spLocks noGrp="1"/>
          </p:cNvSpPr>
          <p:nvPr>
            <p:ph type="dt" sz="quarter" idx="10"/>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2015/02/11</a:t>
            </a:r>
            <a:endParaRPr lang="en-US" altLang="ja-JP"/>
          </a:p>
        </p:txBody>
      </p:sp>
      <p:sp>
        <p:nvSpPr>
          <p:cNvPr id="12291" name="フッター プレースホルダー 5"/>
          <p:cNvSpPr>
            <a:spLocks noGrp="1"/>
          </p:cNvSpPr>
          <p:nvPr>
            <p:ph type="ftr" sz="quarter" idx="11"/>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At Tokyo campus of Univ. Tsukuba</a:t>
            </a:r>
            <a:endParaRPr lang="en-US" altLang="ja-JP"/>
          </a:p>
        </p:txBody>
      </p:sp>
      <p:sp>
        <p:nvSpPr>
          <p:cNvPr id="12293" name="Rectangle 2"/>
          <p:cNvSpPr>
            <a:spLocks noGrp="1" noChangeArrowheads="1"/>
          </p:cNvSpPr>
          <p:nvPr>
            <p:ph type="title"/>
          </p:nvPr>
        </p:nvSpPr>
        <p:spPr/>
        <p:txBody>
          <a:bodyPr>
            <a:normAutofit/>
          </a:bodyPr>
          <a:lstStyle/>
          <a:p>
            <a:pPr eaLnBrk="1" hangingPunct="1"/>
            <a:r>
              <a:rPr lang="en-US" altLang="ja-JP" sz="3600" dirty="0" smtClean="0"/>
              <a:t>Every field </a:t>
            </a:r>
            <a:r>
              <a:rPr lang="en-US" altLang="ja-JP" sz="3600" dirty="0"/>
              <a:t>is also material for </a:t>
            </a:r>
            <a:r>
              <a:rPr lang="en-US" altLang="ja-JP" sz="3600" dirty="0" smtClean="0"/>
              <a:t>science</a:t>
            </a:r>
            <a:endParaRPr lang="ja-JP" altLang="en-US" sz="3600" dirty="0"/>
          </a:p>
        </p:txBody>
      </p:sp>
      <p:graphicFrame>
        <p:nvGraphicFramePr>
          <p:cNvPr id="12294" name="Object 4"/>
          <p:cNvGraphicFramePr>
            <a:graphicFrameLocks noGrp="1" noChangeAspect="1"/>
          </p:cNvGraphicFramePr>
          <p:nvPr>
            <p:ph sz="half" idx="1"/>
          </p:nvPr>
        </p:nvGraphicFramePr>
        <p:xfrm>
          <a:off x="2922588" y="1855788"/>
          <a:ext cx="3287712" cy="4151312"/>
        </p:xfrm>
        <a:graphic>
          <a:graphicData uri="http://schemas.openxmlformats.org/presentationml/2006/ole">
            <mc:AlternateContent xmlns:mc="http://schemas.openxmlformats.org/markup-compatibility/2006">
              <mc:Choice xmlns:v="urn:schemas-microsoft-com:vml" Requires="v">
                <p:oleObj spid="_x0000_s5131" name="Photo Editor 写真" r:id="rId3" imgW="2343477" imgH="3104762" progId="MSPhotoEd.3">
                  <p:embed/>
                </p:oleObj>
              </mc:Choice>
              <mc:Fallback>
                <p:oleObj name="Photo Editor 写真" r:id="rId3" imgW="2343477" imgH="3104762"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2588" y="1855788"/>
                        <a:ext cx="3287712" cy="4151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147" name="Rectangle 3"/>
          <p:cNvSpPr>
            <a:spLocks noGrp="1" noChangeArrowheads="1"/>
          </p:cNvSpPr>
          <p:nvPr>
            <p:ph type="body" sz="half" idx="2"/>
          </p:nvPr>
        </p:nvSpPr>
        <p:spPr>
          <a:xfrm>
            <a:off x="6176964" y="1600201"/>
            <a:ext cx="4033837" cy="4525963"/>
          </a:xfrm>
        </p:spPr>
        <p:txBody>
          <a:bodyPr/>
          <a:lstStyle/>
          <a:p>
            <a:pPr eaLnBrk="1" hangingPunct="1">
              <a:lnSpc>
                <a:spcPct val="80000"/>
              </a:lnSpc>
            </a:pPr>
            <a:r>
              <a:rPr lang="en-US" altLang="ja-JP" sz="2000" dirty="0"/>
              <a:t>Karl Pearson, 1892</a:t>
            </a:r>
          </a:p>
          <a:p>
            <a:pPr lvl="2" eaLnBrk="1" hangingPunct="1">
              <a:lnSpc>
                <a:spcPct val="80000"/>
              </a:lnSpc>
            </a:pPr>
            <a:r>
              <a:rPr lang="en-US" altLang="ja-JP" sz="1800" b="1" i="1" dirty="0"/>
              <a:t>The unity of all science consists in its method, not in its material.</a:t>
            </a:r>
          </a:p>
          <a:p>
            <a:pPr lvl="2" eaLnBrk="1" hangingPunct="1">
              <a:lnSpc>
                <a:spcPct val="80000"/>
              </a:lnSpc>
            </a:pPr>
            <a:r>
              <a:rPr lang="en-US" altLang="ja-JP" sz="1600" dirty="0" smtClean="0"/>
              <a:t>The </a:t>
            </a:r>
            <a:r>
              <a:rPr lang="en-US" altLang="ja-JP" sz="1600" dirty="0"/>
              <a:t>field of science is unlimited; its material is endless, every group of natural phenomena, every phase of social life, every stage of past or present development is material for science</a:t>
            </a:r>
            <a:r>
              <a:rPr lang="en-US" altLang="ja-JP" sz="1600" dirty="0" smtClean="0"/>
              <a:t>.</a:t>
            </a:r>
            <a:endParaRPr lang="en-US" altLang="ja-JP" sz="1600" dirty="0"/>
          </a:p>
        </p:txBody>
      </p:sp>
      <p:sp>
        <p:nvSpPr>
          <p:cNvPr id="6149" name="Rectangle 5"/>
          <p:cNvSpPr>
            <a:spLocks noChangeArrowheads="1"/>
          </p:cNvSpPr>
          <p:nvPr/>
        </p:nvSpPr>
        <p:spPr bwMode="auto">
          <a:xfrm>
            <a:off x="1524000" y="5867401"/>
            <a:ext cx="5943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a:solidFill>
                  <a:srgbClr val="008000"/>
                </a:solidFill>
                <a:latin typeface="Times New Roman" panose="02020603050405020304" pitchFamily="18" charset="0"/>
              </a:rPr>
              <a:t>www-groups.dcs.st-and.ac.uk/ ~history/Mathematicians/Pearson.html</a:t>
            </a:r>
            <a:r>
              <a:rPr lang="en-US" altLang="ja-JP" sz="1600">
                <a:solidFill>
                  <a:srgbClr val="000000"/>
                </a:solidFill>
                <a:latin typeface="Times New Roman" panose="02020603050405020304" pitchFamily="18" charset="0"/>
              </a:rPr>
              <a:t> </a:t>
            </a:r>
          </a:p>
          <a:p>
            <a:endParaRPr lang="en-US" altLang="ja-JP" sz="1600">
              <a:latin typeface="Times New Roman" panose="02020603050405020304" pitchFamily="18" charset="0"/>
            </a:endParaRPr>
          </a:p>
        </p:txBody>
      </p:sp>
    </p:spTree>
    <p:extLst>
      <p:ext uri="{BB962C8B-B14F-4D97-AF65-F5344CB8AC3E}">
        <p14:creationId xmlns:p14="http://schemas.microsoft.com/office/powerpoint/2010/main" val="86528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9"/>
                                        </p:tgtEl>
                                        <p:attrNameLst>
                                          <p:attrName>style.visibility</p:attrName>
                                        </p:attrNameLst>
                                      </p:cBhvr>
                                      <p:to>
                                        <p:strVal val="visible"/>
                                      </p:to>
                                    </p:set>
                                    <p:anim calcmode="lin" valueType="num">
                                      <p:cBhvr additive="base">
                                        <p:cTn id="7" dur="500" fill="hold"/>
                                        <p:tgtEl>
                                          <p:spTgt spid="6149"/>
                                        </p:tgtEl>
                                        <p:attrNameLst>
                                          <p:attrName>ppt_x</p:attrName>
                                        </p:attrNameLst>
                                      </p:cBhvr>
                                      <p:tavLst>
                                        <p:tav tm="0">
                                          <p:val>
                                            <p:strVal val="0-#ppt_w/2"/>
                                          </p:val>
                                        </p:tav>
                                        <p:tav tm="100000">
                                          <p:val>
                                            <p:strVal val="#ppt_x"/>
                                          </p:val>
                                        </p:tav>
                                      </p:tavLst>
                                    </p:anim>
                                    <p:anim calcmode="lin" valueType="num">
                                      <p:cBhvr additive="base">
                                        <p:cTn id="8" dur="500" fill="hold"/>
                                        <p:tgtEl>
                                          <p:spTgt spid="614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147">
                                            <p:txEl>
                                              <p:pRg st="0" end="0"/>
                                            </p:txEl>
                                          </p:spTgt>
                                        </p:tgtEl>
                                        <p:attrNameLst>
                                          <p:attrName>style.visibility</p:attrName>
                                        </p:attrNameLst>
                                      </p:cBhvr>
                                      <p:to>
                                        <p:strVal val="visible"/>
                                      </p:to>
                                    </p:set>
                                    <p:anim calcmode="lin" valueType="num">
                                      <p:cBhvr additive="base">
                                        <p:cTn id="13" dur="500" fill="hold"/>
                                        <p:tgtEl>
                                          <p:spTgt spid="614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147">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147">
                                            <p:txEl>
                                              <p:pRg st="1" end="1"/>
                                            </p:txEl>
                                          </p:spTgt>
                                        </p:tgtEl>
                                        <p:attrNameLst>
                                          <p:attrName>style.visibility</p:attrName>
                                        </p:attrNameLst>
                                      </p:cBhvr>
                                      <p:to>
                                        <p:strVal val="visible"/>
                                      </p:to>
                                    </p:set>
                                    <p:anim calcmode="lin" valueType="num">
                                      <p:cBhvr additive="base">
                                        <p:cTn id="17" dur="500" fill="hold"/>
                                        <p:tgtEl>
                                          <p:spTgt spid="6147">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147">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6147">
                                            <p:txEl>
                                              <p:pRg st="2" end="2"/>
                                            </p:txEl>
                                          </p:spTgt>
                                        </p:tgtEl>
                                        <p:attrNameLst>
                                          <p:attrName>style.visibility</p:attrName>
                                        </p:attrNameLst>
                                      </p:cBhvr>
                                      <p:to>
                                        <p:strVal val="visible"/>
                                      </p:to>
                                    </p:set>
                                    <p:anim calcmode="lin" valueType="num">
                                      <p:cBhvr additive="base">
                                        <p:cTn id="21" dur="500" fill="hold"/>
                                        <p:tgtEl>
                                          <p:spTgt spid="6147">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14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P spid="6149"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7" name="Rectangle 2"/>
          <p:cNvSpPr>
            <a:spLocks noGrp="1" noChangeArrowheads="1"/>
          </p:cNvSpPr>
          <p:nvPr>
            <p:ph type="title"/>
          </p:nvPr>
        </p:nvSpPr>
        <p:spPr/>
        <p:txBody>
          <a:bodyPr>
            <a:normAutofit/>
          </a:bodyPr>
          <a:lstStyle/>
          <a:p>
            <a:pPr algn="l" eaLnBrk="1" hangingPunct="1"/>
            <a:r>
              <a:rPr lang="en-US" altLang="ja-JP" dirty="0" smtClean="0"/>
              <a:t>The Grammar of Science</a:t>
            </a:r>
            <a:endParaRPr lang="ja-JP" altLang="en-US" dirty="0" smtClean="0"/>
          </a:p>
        </p:txBody>
      </p:sp>
      <p:sp>
        <p:nvSpPr>
          <p:cNvPr id="13318" name="Rectangle 4"/>
          <p:cNvSpPr>
            <a:spLocks noGrp="1" noChangeArrowheads="1"/>
          </p:cNvSpPr>
          <p:nvPr>
            <p:ph sz="half" idx="1"/>
          </p:nvPr>
        </p:nvSpPr>
        <p:spPr/>
        <p:txBody>
          <a:bodyPr>
            <a:normAutofit/>
          </a:bodyPr>
          <a:lstStyle/>
          <a:p>
            <a:pPr>
              <a:lnSpc>
                <a:spcPct val="90000"/>
              </a:lnSpc>
            </a:pPr>
            <a:r>
              <a:rPr lang="en-US" altLang="ja-JP" sz="2400" dirty="0"/>
              <a:t>Process</a:t>
            </a:r>
            <a:r>
              <a:rPr lang="ja-JP" altLang="en-US" sz="2400" dirty="0"/>
              <a:t>：</a:t>
            </a:r>
            <a:r>
              <a:rPr lang="ja-JP" altLang="en-US" sz="2000" dirty="0"/>
              <a:t> </a:t>
            </a:r>
            <a:endParaRPr lang="en-US" altLang="ja-JP" sz="2000" dirty="0"/>
          </a:p>
          <a:p>
            <a:pPr lvl="1">
              <a:lnSpc>
                <a:spcPct val="90000"/>
              </a:lnSpc>
            </a:pPr>
            <a:r>
              <a:rPr lang="en-US" altLang="ja-JP" sz="2000" dirty="0">
                <a:latin typeface="Times New Roman" panose="02020603050405020304" pitchFamily="18" charset="0"/>
              </a:rPr>
              <a:t>Planning a hypothetical law by analyzing cause and effect of observed phenomena</a:t>
            </a:r>
          </a:p>
          <a:p>
            <a:pPr lvl="1">
              <a:lnSpc>
                <a:spcPct val="90000"/>
              </a:lnSpc>
            </a:pPr>
            <a:r>
              <a:rPr lang="en-US" altLang="ja-JP" sz="2200" dirty="0">
                <a:latin typeface="Times New Roman" panose="02020603050405020304" pitchFamily="18" charset="0"/>
              </a:rPr>
              <a:t>Fitting the model or the hypothetical law to the related facts to get the empirical law</a:t>
            </a:r>
          </a:p>
          <a:p>
            <a:pPr lvl="1">
              <a:lnSpc>
                <a:spcPct val="90000"/>
              </a:lnSpc>
            </a:pPr>
            <a:r>
              <a:rPr lang="en-US" altLang="ja-JP" sz="1800" dirty="0">
                <a:latin typeface="Times New Roman" panose="02020603050405020304" pitchFamily="18" charset="0"/>
              </a:rPr>
              <a:t>Checking performance of the obtained law to clarify the needs of classification of the facts</a:t>
            </a:r>
          </a:p>
          <a:p>
            <a:pPr lvl="2">
              <a:lnSpc>
                <a:spcPct val="90000"/>
              </a:lnSpc>
            </a:pPr>
            <a:r>
              <a:rPr lang="en-US" altLang="ja-JP" sz="1400" dirty="0">
                <a:latin typeface="Times New Roman" panose="02020603050405020304" pitchFamily="18" charset="0"/>
              </a:rPr>
              <a:t>The obtained law may be useful for predicting events in future</a:t>
            </a:r>
          </a:p>
          <a:p>
            <a:pPr marL="457200" lvl="1" indent="0" eaLnBrk="1" hangingPunct="1">
              <a:buNone/>
            </a:pPr>
            <a:endParaRPr lang="ja-JP" altLang="en-US" sz="1800" dirty="0"/>
          </a:p>
        </p:txBody>
      </p:sp>
      <p:sp>
        <p:nvSpPr>
          <p:cNvPr id="8198" name="Rectangle 6"/>
          <p:cNvSpPr>
            <a:spLocks noGrp="1" noChangeArrowheads="1"/>
          </p:cNvSpPr>
          <p:nvPr>
            <p:ph sz="half" idx="2"/>
          </p:nvPr>
        </p:nvSpPr>
        <p:spPr/>
        <p:txBody>
          <a:bodyPr>
            <a:normAutofit/>
          </a:bodyPr>
          <a:lstStyle/>
          <a:p>
            <a:pPr>
              <a:lnSpc>
                <a:spcPct val="90000"/>
              </a:lnSpc>
            </a:pPr>
            <a:r>
              <a:rPr lang="en-US" altLang="ja-JP" sz="3200" dirty="0">
                <a:latin typeface="Times New Roman" panose="02020603050405020304" pitchFamily="18" charset="0"/>
              </a:rPr>
              <a:t>The man who </a:t>
            </a:r>
            <a:r>
              <a:rPr lang="en-US" altLang="ja-JP" sz="3200" b="1" dirty="0">
                <a:latin typeface="Times New Roman" panose="02020603050405020304" pitchFamily="18" charset="0"/>
              </a:rPr>
              <a:t>classifies fact</a:t>
            </a:r>
            <a:r>
              <a:rPr lang="en-US" altLang="ja-JP" sz="3200" dirty="0">
                <a:latin typeface="Times New Roman" panose="02020603050405020304" pitchFamily="18" charset="0"/>
              </a:rPr>
              <a:t> of any kind whatever, who sees their </a:t>
            </a:r>
            <a:r>
              <a:rPr lang="en-US" altLang="ja-JP" sz="3200" b="1" dirty="0">
                <a:latin typeface="Times New Roman" panose="02020603050405020304" pitchFamily="18" charset="0"/>
              </a:rPr>
              <a:t>mutual relations</a:t>
            </a:r>
            <a:r>
              <a:rPr lang="en-US" altLang="ja-JP" sz="3200" dirty="0">
                <a:latin typeface="Times New Roman" panose="02020603050405020304" pitchFamily="18" charset="0"/>
              </a:rPr>
              <a:t> and describes their </a:t>
            </a:r>
            <a:r>
              <a:rPr lang="en-US" altLang="ja-JP" sz="3200" b="1" dirty="0">
                <a:latin typeface="Times New Roman" panose="02020603050405020304" pitchFamily="18" charset="0"/>
              </a:rPr>
              <a:t>consequences</a:t>
            </a:r>
            <a:r>
              <a:rPr lang="en-US" altLang="ja-JP" sz="3200" dirty="0">
                <a:latin typeface="Times New Roman" panose="02020603050405020304" pitchFamily="18" charset="0"/>
              </a:rPr>
              <a:t>, is applying the scientific method and is a man of </a:t>
            </a:r>
            <a:r>
              <a:rPr lang="en-US" altLang="ja-JP" sz="3200" dirty="0" smtClean="0">
                <a:latin typeface="Times New Roman" panose="02020603050405020304" pitchFamily="18" charset="0"/>
              </a:rPr>
              <a:t>science</a:t>
            </a:r>
            <a:endParaRPr lang="en-US" altLang="ja-JP" sz="3200" dirty="0">
              <a:latin typeface="Times New Roman" panose="02020603050405020304" pitchFamily="18" charset="0"/>
            </a:endParaRPr>
          </a:p>
        </p:txBody>
      </p:sp>
      <p:sp>
        <p:nvSpPr>
          <p:cNvPr id="13314" name="日付プレースホルダー 4"/>
          <p:cNvSpPr>
            <a:spLocks noGrp="1"/>
          </p:cNvSpPr>
          <p:nvPr>
            <p:ph type="dt" sz="half" idx="10"/>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2015/02/11</a:t>
            </a:r>
            <a:endParaRPr lang="en-US" altLang="ja-JP"/>
          </a:p>
        </p:txBody>
      </p:sp>
      <p:sp>
        <p:nvSpPr>
          <p:cNvPr id="13315" name="フッター プレースホルダー 5"/>
          <p:cNvSpPr>
            <a:spLocks noGrp="1"/>
          </p:cNvSpPr>
          <p:nvPr>
            <p:ph type="ftr" sz="quarter" idx="11"/>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At Tokyo campus of Univ. Tsukuba</a:t>
            </a:r>
            <a:endParaRPr lang="en-US" altLang="ja-JP"/>
          </a:p>
        </p:txBody>
      </p:sp>
    </p:spTree>
    <p:extLst>
      <p:ext uri="{BB962C8B-B14F-4D97-AF65-F5344CB8AC3E}">
        <p14:creationId xmlns:p14="http://schemas.microsoft.com/office/powerpoint/2010/main" val="1115452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8">
                                            <p:txEl>
                                              <p:pRg st="0" end="0"/>
                                            </p:txEl>
                                          </p:spTgt>
                                        </p:tgtEl>
                                        <p:attrNameLst>
                                          <p:attrName>style.visibility</p:attrName>
                                        </p:attrNameLst>
                                      </p:cBhvr>
                                      <p:to>
                                        <p:strVal val="visible"/>
                                      </p:to>
                                    </p:set>
                                    <p:anim calcmode="lin" valueType="num">
                                      <p:cBhvr additive="base">
                                        <p:cTn id="7" dur="500" fill="hold"/>
                                        <p:tgtEl>
                                          <p:spTgt spid="819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p" bldLvl="2"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ja-JP" sz="2800" dirty="0">
                <a:latin typeface="Times New Roman" pitchFamily="18" charset="0"/>
              </a:rPr>
              <a:t>Karl Pearson (1892) </a:t>
            </a:r>
            <a:r>
              <a:rPr lang="en-US" altLang="ja-JP" sz="2800" dirty="0">
                <a:latin typeface="Monotype Corsiva" pitchFamily="66" charset="0"/>
              </a:rPr>
              <a:t>The Grammar of Science</a:t>
            </a:r>
            <a:r>
              <a:rPr lang="en-US" altLang="ja-JP" sz="3200" dirty="0"/>
              <a:t> </a:t>
            </a:r>
          </a:p>
        </p:txBody>
      </p:sp>
      <p:sp>
        <p:nvSpPr>
          <p:cNvPr id="12291" name="Rectangle 3"/>
          <p:cNvSpPr>
            <a:spLocks noGrp="1" noChangeArrowheads="1"/>
          </p:cNvSpPr>
          <p:nvPr>
            <p:ph idx="1"/>
          </p:nvPr>
        </p:nvSpPr>
        <p:spPr/>
        <p:txBody>
          <a:bodyPr>
            <a:normAutofit lnSpcReduction="10000"/>
          </a:bodyPr>
          <a:lstStyle/>
          <a:p>
            <a:pPr>
              <a:lnSpc>
                <a:spcPct val="80000"/>
              </a:lnSpc>
            </a:pPr>
            <a:r>
              <a:rPr lang="en-US" altLang="ja-JP" sz="3000" dirty="0">
                <a:solidFill>
                  <a:srgbClr val="FF0000"/>
                </a:solidFill>
                <a:latin typeface="Monotype Corsiva" pitchFamily="66" charset="0"/>
              </a:rPr>
              <a:t>A man gives a law to </a:t>
            </a:r>
            <a:r>
              <a:rPr lang="en-US" altLang="ja-JP" sz="3000" dirty="0" smtClean="0">
                <a:solidFill>
                  <a:srgbClr val="FF0000"/>
                </a:solidFill>
                <a:latin typeface="Monotype Corsiva" pitchFamily="66" charset="0"/>
              </a:rPr>
              <a:t>Nature </a:t>
            </a:r>
            <a:r>
              <a:rPr lang="en-US" altLang="ja-JP" sz="3000" dirty="0" smtClean="0">
                <a:latin typeface="Times New Roman" panose="02020603050405020304" pitchFamily="18" charset="0"/>
                <a:cs typeface="Times New Roman" panose="02020603050405020304" pitchFamily="18" charset="0"/>
              </a:rPr>
              <a:t>(for prediction or interpretation)</a:t>
            </a:r>
            <a:endParaRPr lang="en-US" altLang="ja-JP" sz="3000" dirty="0">
              <a:latin typeface="Times New Roman" panose="02020603050405020304" pitchFamily="18" charset="0"/>
              <a:cs typeface="Times New Roman" panose="02020603050405020304" pitchFamily="18" charset="0"/>
            </a:endParaRPr>
          </a:p>
          <a:p>
            <a:pPr lvl="1">
              <a:lnSpc>
                <a:spcPct val="80000"/>
              </a:lnSpc>
            </a:pPr>
            <a:r>
              <a:rPr lang="en-US" altLang="ja-JP" sz="2600" dirty="0">
                <a:latin typeface="Times New Roman" pitchFamily="18" charset="0"/>
              </a:rPr>
              <a:t>Statistical Science </a:t>
            </a:r>
            <a:r>
              <a:rPr lang="en-US" altLang="ja-JP" sz="2600" dirty="0" smtClean="0">
                <a:latin typeface="Times New Roman" pitchFamily="18" charset="0"/>
              </a:rPr>
              <a:t>as </a:t>
            </a:r>
            <a:r>
              <a:rPr lang="en-US" altLang="ja-JP" sz="2600" dirty="0">
                <a:latin typeface="Times New Roman" pitchFamily="18" charset="0"/>
              </a:rPr>
              <a:t>a new way to Scientific thinking in  the 20</a:t>
            </a:r>
            <a:r>
              <a:rPr lang="en-US" altLang="ja-JP" sz="2600" baseline="30000" dirty="0">
                <a:latin typeface="Times New Roman" pitchFamily="18" charset="0"/>
              </a:rPr>
              <a:t>th</a:t>
            </a:r>
            <a:r>
              <a:rPr lang="en-US" altLang="ja-JP" sz="2600" dirty="0">
                <a:latin typeface="Times New Roman" pitchFamily="18" charset="0"/>
              </a:rPr>
              <a:t> century.</a:t>
            </a:r>
          </a:p>
          <a:p>
            <a:pPr lvl="2">
              <a:lnSpc>
                <a:spcPct val="80000"/>
              </a:lnSpc>
            </a:pPr>
            <a:r>
              <a:rPr lang="en-US" altLang="ja-JP" sz="2200" b="1" dirty="0">
                <a:latin typeface="Times New Roman" pitchFamily="18" charset="0"/>
              </a:rPr>
              <a:t>Systematic ways</a:t>
            </a:r>
            <a:r>
              <a:rPr lang="en-US" altLang="ja-JP" sz="2200" dirty="0">
                <a:latin typeface="Times New Roman" pitchFamily="18" charset="0"/>
              </a:rPr>
              <a:t> to derive “a scientific law”</a:t>
            </a:r>
          </a:p>
          <a:p>
            <a:pPr lvl="2">
              <a:lnSpc>
                <a:spcPct val="80000"/>
              </a:lnSpc>
            </a:pPr>
            <a:r>
              <a:rPr lang="en-US" altLang="ja-JP" sz="2200" dirty="0">
                <a:latin typeface="Times New Roman" pitchFamily="18" charset="0"/>
              </a:rPr>
              <a:t>Not Scientific Objects but </a:t>
            </a:r>
            <a:r>
              <a:rPr lang="en-US" altLang="ja-JP" sz="2200" b="1" dirty="0">
                <a:latin typeface="Times New Roman" pitchFamily="18" charset="0"/>
              </a:rPr>
              <a:t>Scientific Process</a:t>
            </a:r>
          </a:p>
          <a:p>
            <a:pPr lvl="3">
              <a:lnSpc>
                <a:spcPct val="80000"/>
              </a:lnSpc>
            </a:pPr>
            <a:r>
              <a:rPr lang="en-US" altLang="ja-JP" sz="1900" dirty="0">
                <a:solidFill>
                  <a:srgbClr val="FF0000"/>
                </a:solidFill>
                <a:latin typeface="Times New Roman" pitchFamily="18" charset="0"/>
              </a:rPr>
              <a:t>Plan</a:t>
            </a:r>
            <a:r>
              <a:rPr lang="en-US" altLang="ja-JP" sz="1900" dirty="0">
                <a:latin typeface="Times New Roman" pitchFamily="18" charset="0"/>
              </a:rPr>
              <a:t>: Statistical Methods for Planning</a:t>
            </a:r>
          </a:p>
          <a:p>
            <a:pPr lvl="4">
              <a:lnSpc>
                <a:spcPct val="80000"/>
              </a:lnSpc>
            </a:pPr>
            <a:r>
              <a:rPr lang="en-US" altLang="ja-JP" sz="1900" dirty="0">
                <a:latin typeface="Times New Roman" pitchFamily="18" charset="0"/>
              </a:rPr>
              <a:t>Careful and accurate classification of facts</a:t>
            </a:r>
          </a:p>
          <a:p>
            <a:pPr lvl="4">
              <a:lnSpc>
                <a:spcPct val="80000"/>
              </a:lnSpc>
            </a:pPr>
            <a:r>
              <a:rPr lang="en-US" altLang="ja-JP" sz="1900" dirty="0">
                <a:latin typeface="Times New Roman" pitchFamily="18" charset="0"/>
              </a:rPr>
              <a:t>Observation of their correlation and sequence</a:t>
            </a:r>
          </a:p>
          <a:p>
            <a:pPr lvl="3">
              <a:lnSpc>
                <a:spcPct val="80000"/>
              </a:lnSpc>
            </a:pPr>
            <a:r>
              <a:rPr lang="en-US" altLang="ja-JP" sz="1900" dirty="0">
                <a:solidFill>
                  <a:srgbClr val="FF0000"/>
                </a:solidFill>
                <a:latin typeface="Times New Roman" pitchFamily="18" charset="0"/>
              </a:rPr>
              <a:t>Do</a:t>
            </a:r>
            <a:r>
              <a:rPr lang="en-US" altLang="ja-JP" sz="1900" dirty="0">
                <a:latin typeface="Times New Roman" pitchFamily="18" charset="0"/>
              </a:rPr>
              <a:t>: Constructing Scientific Laws</a:t>
            </a:r>
          </a:p>
          <a:p>
            <a:pPr lvl="4">
              <a:lnSpc>
                <a:spcPct val="80000"/>
              </a:lnSpc>
            </a:pPr>
            <a:r>
              <a:rPr lang="en-US" altLang="ja-JP" sz="1900" dirty="0">
                <a:latin typeface="Times New Roman" pitchFamily="18" charset="0"/>
              </a:rPr>
              <a:t>Discovery of scientific laws by aid of creative imagination</a:t>
            </a:r>
          </a:p>
          <a:p>
            <a:pPr lvl="3">
              <a:lnSpc>
                <a:spcPct val="80000"/>
              </a:lnSpc>
            </a:pPr>
            <a:r>
              <a:rPr lang="en-US" altLang="ja-JP" sz="1900" dirty="0">
                <a:solidFill>
                  <a:srgbClr val="FF0000"/>
                </a:solidFill>
                <a:latin typeface="Times New Roman" pitchFamily="18" charset="0"/>
              </a:rPr>
              <a:t>Check</a:t>
            </a:r>
            <a:r>
              <a:rPr lang="en-US" altLang="ja-JP" sz="1900" dirty="0">
                <a:latin typeface="Times New Roman" pitchFamily="18" charset="0"/>
              </a:rPr>
              <a:t>: Checking the Laws</a:t>
            </a:r>
          </a:p>
          <a:p>
            <a:pPr lvl="4">
              <a:lnSpc>
                <a:spcPct val="80000"/>
              </a:lnSpc>
            </a:pPr>
            <a:r>
              <a:rPr lang="en-US" altLang="ja-JP" sz="1900" dirty="0">
                <a:latin typeface="Times New Roman" pitchFamily="18" charset="0"/>
              </a:rPr>
              <a:t>Self-criticism and the final touchstone of equal validity for all normally constituted </a:t>
            </a:r>
            <a:r>
              <a:rPr lang="en-US" altLang="ja-JP" sz="1900" dirty="0" smtClean="0">
                <a:latin typeface="Times New Roman" pitchFamily="18" charset="0"/>
              </a:rPr>
              <a:t>mind</a:t>
            </a:r>
            <a:endParaRPr lang="en-US" altLang="ja-JP" sz="1900" dirty="0">
              <a:latin typeface="Times New Roman" pitchFamily="18" charset="0"/>
            </a:endParaRPr>
          </a:p>
          <a:p>
            <a:pPr lvl="2">
              <a:lnSpc>
                <a:spcPct val="80000"/>
              </a:lnSpc>
            </a:pPr>
            <a:r>
              <a:rPr lang="en-US" altLang="ja-JP" sz="2200" dirty="0">
                <a:latin typeface="Times New Roman" pitchFamily="18" charset="0"/>
              </a:rPr>
              <a:t>Systematic Development of Statistical Methodology as the Supporting tools for the Scientists along the Grammar</a:t>
            </a:r>
          </a:p>
          <a:p>
            <a:pPr lvl="3">
              <a:lnSpc>
                <a:spcPct val="80000"/>
              </a:lnSpc>
            </a:pPr>
            <a:r>
              <a:rPr lang="en-US" altLang="ja-JP" sz="1900" dirty="0">
                <a:latin typeface="Times New Roman" pitchFamily="18" charset="0"/>
              </a:rPr>
              <a:t>Probabilistic interpretation of cause and effect</a:t>
            </a:r>
          </a:p>
          <a:p>
            <a:pPr lvl="3">
              <a:lnSpc>
                <a:spcPct val="80000"/>
              </a:lnSpc>
            </a:pPr>
            <a:r>
              <a:rPr lang="en-US" altLang="ja-JP" sz="1900" dirty="0">
                <a:latin typeface="Times New Roman" pitchFamily="18" charset="0"/>
              </a:rPr>
              <a:t>Statistical description of a scientific </a:t>
            </a:r>
            <a:r>
              <a:rPr lang="en-US" altLang="ja-JP" sz="1900" dirty="0" smtClean="0">
                <a:latin typeface="Times New Roman" pitchFamily="18" charset="0"/>
              </a:rPr>
              <a:t>law</a:t>
            </a:r>
            <a:r>
              <a:rPr lang="ja-JP" altLang="en-US" sz="1900" dirty="0">
                <a:latin typeface="Times New Roman" pitchFamily="18" charset="0"/>
              </a:rPr>
              <a:t> </a:t>
            </a:r>
            <a:r>
              <a:rPr lang="en-US" altLang="ja-JP" sz="1900" dirty="0" smtClean="0">
                <a:latin typeface="Times New Roman" pitchFamily="18" charset="0"/>
              </a:rPr>
              <a:t>for prediction</a:t>
            </a:r>
            <a:r>
              <a:rPr lang="en-US" altLang="ja-JP" sz="1900" dirty="0" smtClean="0"/>
              <a:t>  </a:t>
            </a:r>
            <a:endParaRPr lang="en-US" altLang="ja-JP" sz="1900" dirty="0"/>
          </a:p>
        </p:txBody>
      </p:sp>
      <p:sp>
        <p:nvSpPr>
          <p:cNvPr id="2" name="日付プレースホルダー 1"/>
          <p:cNvSpPr>
            <a:spLocks noGrp="1"/>
          </p:cNvSpPr>
          <p:nvPr>
            <p:ph type="dt" sz="half" idx="10"/>
          </p:nvPr>
        </p:nvSpPr>
        <p:spPr/>
        <p:txBody>
          <a:bodyPr/>
          <a:lstStyle/>
          <a:p>
            <a:r>
              <a:rPr kumimoji="1" lang="en-US" altLang="ja-JP" smtClean="0"/>
              <a:t>2015/02/11</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smtClean="0"/>
              <a:t>At Tokyo campus of Univ. Tsukuba</a:t>
            </a:r>
            <a:endParaRPr kumimoji="1" lang="ja-JP" altLang="en-US" dirty="0"/>
          </a:p>
        </p:txBody>
      </p:sp>
    </p:spTree>
    <p:extLst>
      <p:ext uri="{BB962C8B-B14F-4D97-AF65-F5344CB8AC3E}">
        <p14:creationId xmlns:p14="http://schemas.microsoft.com/office/powerpoint/2010/main" val="950064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1" name="Rectangle 2"/>
          <p:cNvSpPr>
            <a:spLocks noGrp="1" noChangeArrowheads="1"/>
          </p:cNvSpPr>
          <p:nvPr>
            <p:ph type="title"/>
          </p:nvPr>
        </p:nvSpPr>
        <p:spPr/>
        <p:txBody>
          <a:bodyPr>
            <a:normAutofit/>
          </a:bodyPr>
          <a:lstStyle/>
          <a:p>
            <a:pPr eaLnBrk="1" hangingPunct="1"/>
            <a:r>
              <a:rPr lang="en-US" altLang="ja-JP" dirty="0" smtClean="0"/>
              <a:t>Scientific Law for Prediction in Societies?</a:t>
            </a:r>
          </a:p>
        </p:txBody>
      </p:sp>
      <p:graphicFrame>
        <p:nvGraphicFramePr>
          <p:cNvPr id="4102" name="Object 4"/>
          <p:cNvGraphicFramePr>
            <a:graphicFrameLocks noGrp="1" noChangeAspect="1"/>
          </p:cNvGraphicFramePr>
          <p:nvPr>
            <p:ph sz="half" idx="1"/>
            <p:extLst>
              <p:ext uri="{D42A27DB-BD31-4B8C-83A1-F6EECF244321}">
                <p14:modId xmlns:p14="http://schemas.microsoft.com/office/powerpoint/2010/main" val="1768679353"/>
              </p:ext>
            </p:extLst>
          </p:nvPr>
        </p:nvGraphicFramePr>
        <p:xfrm>
          <a:off x="1481137" y="1570490"/>
          <a:ext cx="3054351" cy="3844473"/>
        </p:xfrm>
        <a:graphic>
          <a:graphicData uri="http://schemas.openxmlformats.org/presentationml/2006/ole">
            <mc:AlternateContent xmlns:mc="http://schemas.openxmlformats.org/markup-compatibility/2006">
              <mc:Choice xmlns:v="urn:schemas-microsoft-com:vml" Requires="v">
                <p:oleObj spid="_x0000_s1041" name="Photo Editor 写真" r:id="rId3" imgW="2467319" imgH="3104762" progId="MSPhotoEd.3">
                  <p:embed/>
                </p:oleObj>
              </mc:Choice>
              <mc:Fallback>
                <p:oleObj name="Photo Editor 写真" r:id="rId3" imgW="2467319" imgH="3104762"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1137" y="1570490"/>
                        <a:ext cx="3054351" cy="3844473"/>
                      </a:xfrm>
                      <a:prstGeom prst="rect">
                        <a:avLst/>
                      </a:prstGeom>
                      <a:noFill/>
                      <a:ln>
                        <a:noFill/>
                      </a:ln>
                    </p:spPr>
                  </p:pic>
                </p:oleObj>
              </mc:Fallback>
            </mc:AlternateContent>
          </a:graphicData>
        </a:graphic>
      </p:graphicFrame>
      <p:sp>
        <p:nvSpPr>
          <p:cNvPr id="15363" name="Rectangle 3"/>
          <p:cNvSpPr>
            <a:spLocks noGrp="1" noChangeArrowheads="1"/>
          </p:cNvSpPr>
          <p:nvPr>
            <p:ph sz="half" idx="2"/>
          </p:nvPr>
        </p:nvSpPr>
        <p:spPr/>
        <p:txBody>
          <a:bodyPr/>
          <a:lstStyle/>
          <a:p>
            <a:pPr eaLnBrk="1" hangingPunct="1"/>
            <a:r>
              <a:rPr lang="en-US" altLang="ja-JP" sz="2800" dirty="0"/>
              <a:t>Could you give a scientific law like “Hooke’s law” </a:t>
            </a:r>
            <a:br>
              <a:rPr lang="en-US" altLang="ja-JP" sz="2800" dirty="0"/>
            </a:br>
            <a:r>
              <a:rPr lang="en-US" altLang="ja-JP" sz="2800" dirty="0"/>
              <a:t>in </a:t>
            </a:r>
            <a:r>
              <a:rPr lang="en-US" altLang="ja-JP" sz="2800" dirty="0" smtClean="0"/>
              <a:t>Business or Societies?</a:t>
            </a:r>
            <a:endParaRPr lang="en-US" altLang="ja-JP" sz="2800" dirty="0"/>
          </a:p>
        </p:txBody>
      </p:sp>
      <p:sp>
        <p:nvSpPr>
          <p:cNvPr id="4098" name="日付プレースホルダー 4"/>
          <p:cNvSpPr>
            <a:spLocks noGrp="1"/>
          </p:cNvSpPr>
          <p:nvPr>
            <p:ph type="dt" sz="half" idx="10"/>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2015/02/11</a:t>
            </a:r>
            <a:endParaRPr lang="en-US" altLang="ja-JP"/>
          </a:p>
        </p:txBody>
      </p:sp>
      <p:sp>
        <p:nvSpPr>
          <p:cNvPr id="4099" name="フッター プレースホルダー 5"/>
          <p:cNvSpPr>
            <a:spLocks noGrp="1"/>
          </p:cNvSpPr>
          <p:nvPr>
            <p:ph type="ftr" sz="quarter" idx="11"/>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At Tokyo campus of Univ. Tsukuba</a:t>
            </a:r>
            <a:endParaRPr lang="en-US" altLang="ja-JP"/>
          </a:p>
        </p:txBody>
      </p:sp>
      <p:sp>
        <p:nvSpPr>
          <p:cNvPr id="15365" name="Rectangle 5"/>
          <p:cNvSpPr>
            <a:spLocks noChangeArrowheads="1"/>
          </p:cNvSpPr>
          <p:nvPr/>
        </p:nvSpPr>
        <p:spPr bwMode="auto">
          <a:xfrm>
            <a:off x="1481137" y="5840414"/>
            <a:ext cx="7678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http://www-groups.dcs.st-and.ac.uk/~history/Mathematicians/Hooke.html</a:t>
            </a:r>
          </a:p>
        </p:txBody>
      </p:sp>
    </p:spTree>
    <p:extLst>
      <p:ext uri="{BB962C8B-B14F-4D97-AF65-F5344CB8AC3E}">
        <p14:creationId xmlns:p14="http://schemas.microsoft.com/office/powerpoint/2010/main" val="2851570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additive="base">
                                        <p:cTn id="7" dur="500" fill="hold"/>
                                        <p:tgtEl>
                                          <p:spTgt spid="15365"/>
                                        </p:tgtEl>
                                        <p:attrNameLst>
                                          <p:attrName>ppt_x</p:attrName>
                                        </p:attrNameLst>
                                      </p:cBhvr>
                                      <p:tavLst>
                                        <p:tav tm="0">
                                          <p:val>
                                            <p:strVal val="0-#ppt_w/2"/>
                                          </p:val>
                                        </p:tav>
                                        <p:tav tm="100000">
                                          <p:val>
                                            <p:strVal val="#ppt_x"/>
                                          </p:val>
                                        </p:tav>
                                      </p:tavLst>
                                    </p:anim>
                                    <p:anim calcmode="lin" valueType="num">
                                      <p:cBhvr additive="base">
                                        <p:cTn id="8" dur="500" fill="hold"/>
                                        <p:tgtEl>
                                          <p:spTgt spid="1536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3">
                                            <p:txEl>
                                              <p:pRg st="0" end="0"/>
                                            </p:txEl>
                                          </p:spTgt>
                                        </p:tgtEl>
                                        <p:attrNameLst>
                                          <p:attrName>style.visibility</p:attrName>
                                        </p:attrNameLst>
                                      </p:cBhvr>
                                      <p:to>
                                        <p:strVal val="visible"/>
                                      </p:to>
                                    </p:set>
                                    <p:anim calcmode="lin" valueType="num">
                                      <p:cBhvr additive="base">
                                        <p:cTn id="13" dur="500" fill="hold"/>
                                        <p:tgtEl>
                                          <p:spTgt spid="1536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36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P spid="15365"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p:txBody>
          <a:bodyPr>
            <a:normAutofit/>
          </a:bodyPr>
          <a:lstStyle/>
          <a:p>
            <a:pPr eaLnBrk="1" hangingPunct="1"/>
            <a:r>
              <a:rPr lang="en-US" altLang="ja-JP" sz="4000" dirty="0" smtClean="0"/>
              <a:t>Hooke’s Laws </a:t>
            </a:r>
            <a:r>
              <a:rPr lang="en-US" altLang="ja-JP" sz="4000" dirty="0"/>
              <a:t>in the </a:t>
            </a:r>
            <a:r>
              <a:rPr lang="en-US" altLang="ja-JP" sz="4000" dirty="0" smtClean="0"/>
              <a:t>Financial data</a:t>
            </a:r>
            <a:r>
              <a:rPr lang="ja-JP" altLang="en-US" sz="4000" dirty="0" smtClean="0"/>
              <a:t>？</a:t>
            </a:r>
            <a:endParaRPr lang="ja-JP" altLang="en-US" sz="3200" dirty="0"/>
          </a:p>
        </p:txBody>
      </p:sp>
      <p:sp>
        <p:nvSpPr>
          <p:cNvPr id="5126" name="Rectangle 3"/>
          <p:cNvSpPr>
            <a:spLocks noGrp="1" noChangeArrowheads="1"/>
          </p:cNvSpPr>
          <p:nvPr>
            <p:ph idx="1"/>
          </p:nvPr>
        </p:nvSpPr>
        <p:spPr/>
        <p:txBody>
          <a:bodyPr/>
          <a:lstStyle/>
          <a:p>
            <a:pPr eaLnBrk="1" hangingPunct="1">
              <a:lnSpc>
                <a:spcPct val="80000"/>
              </a:lnSpc>
            </a:pPr>
            <a:r>
              <a:rPr lang="en-US" altLang="ja-JP" sz="2800" dirty="0"/>
              <a:t># of the </a:t>
            </a:r>
            <a:r>
              <a:rPr lang="en-US" altLang="ja-JP" sz="2800" dirty="0" smtClean="0"/>
              <a:t>Japanese listed enterprises in 1996 = 2091</a:t>
            </a:r>
            <a:endParaRPr lang="en-US" altLang="ja-JP" sz="2400" dirty="0"/>
          </a:p>
          <a:p>
            <a:pPr eaLnBrk="1" hangingPunct="1">
              <a:lnSpc>
                <a:spcPct val="80000"/>
              </a:lnSpc>
            </a:pPr>
            <a:r>
              <a:rPr lang="en-US" altLang="ja-JP" sz="2800" dirty="0"/>
              <a:t>Output </a:t>
            </a:r>
            <a:r>
              <a:rPr lang="en-US" altLang="ja-JP" sz="2800" dirty="0" smtClean="0"/>
              <a:t>Variable</a:t>
            </a:r>
            <a:endParaRPr lang="ja-JP" altLang="en-US" sz="2400" dirty="0"/>
          </a:p>
          <a:p>
            <a:pPr lvl="1" eaLnBrk="1" hangingPunct="1">
              <a:lnSpc>
                <a:spcPct val="80000"/>
              </a:lnSpc>
            </a:pPr>
            <a:r>
              <a:rPr lang="en-US" altLang="ja-JP" sz="2400" dirty="0"/>
              <a:t>Business </a:t>
            </a:r>
            <a:r>
              <a:rPr lang="en-US" altLang="ja-JP" sz="2400" dirty="0" smtClean="0"/>
              <a:t>Income</a:t>
            </a:r>
            <a:endParaRPr lang="ja-JP" altLang="en-US" sz="2000" dirty="0"/>
          </a:p>
          <a:p>
            <a:pPr eaLnBrk="1" hangingPunct="1">
              <a:lnSpc>
                <a:spcPct val="80000"/>
              </a:lnSpc>
            </a:pPr>
            <a:r>
              <a:rPr lang="en-US" altLang="ja-JP" sz="2800" dirty="0"/>
              <a:t>Input </a:t>
            </a:r>
            <a:r>
              <a:rPr lang="en-US" altLang="ja-JP" sz="2800" dirty="0" smtClean="0"/>
              <a:t>Variables</a:t>
            </a:r>
            <a:endParaRPr lang="ja-JP" altLang="en-US" sz="2400" dirty="0"/>
          </a:p>
          <a:p>
            <a:pPr lvl="1" eaLnBrk="1" hangingPunct="1">
              <a:lnSpc>
                <a:spcPct val="80000"/>
              </a:lnSpc>
            </a:pPr>
            <a:r>
              <a:rPr lang="en-US" altLang="ja-JP" sz="2400" dirty="0"/>
              <a:t>Total Asset, Working Force, Net </a:t>
            </a:r>
            <a:r>
              <a:rPr lang="en-US" altLang="ja-JP" sz="2400" dirty="0" smtClean="0"/>
              <a:t>Debt</a:t>
            </a:r>
            <a:endParaRPr lang="ja-JP" altLang="en-US" sz="2000" dirty="0"/>
          </a:p>
          <a:p>
            <a:pPr eaLnBrk="1" hangingPunct="1">
              <a:lnSpc>
                <a:spcPct val="80000"/>
              </a:lnSpc>
            </a:pPr>
            <a:r>
              <a:rPr lang="en-US" altLang="ja-JP" sz="2800" dirty="0"/>
              <a:t>Others</a:t>
            </a:r>
            <a:r>
              <a:rPr lang="ja-JP" altLang="en-US" sz="2800" dirty="0" smtClean="0"/>
              <a:t>：</a:t>
            </a:r>
            <a:endParaRPr lang="ja-JP" altLang="en-US" sz="2800" dirty="0"/>
          </a:p>
          <a:p>
            <a:pPr lvl="1" eaLnBrk="1" hangingPunct="1">
              <a:lnSpc>
                <a:spcPct val="80000"/>
              </a:lnSpc>
            </a:pPr>
            <a:r>
              <a:rPr lang="en-US" altLang="ja-JP" sz="2400" dirty="0"/>
              <a:t>Company Name, Industrial Code</a:t>
            </a:r>
          </a:p>
        </p:txBody>
      </p:sp>
      <p:sp>
        <p:nvSpPr>
          <p:cNvPr id="5122" name="日付プレースホルダー 3"/>
          <p:cNvSpPr>
            <a:spLocks noGrp="1"/>
          </p:cNvSpPr>
          <p:nvPr>
            <p:ph type="dt" sz="half" idx="10"/>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2015/02/11</a:t>
            </a:r>
            <a:endParaRPr lang="en-US" altLang="ja-JP"/>
          </a:p>
        </p:txBody>
      </p:sp>
      <p:sp>
        <p:nvSpPr>
          <p:cNvPr id="5123" name="フッター プレースホルダー 4"/>
          <p:cNvSpPr>
            <a:spLocks noGrp="1"/>
          </p:cNvSpPr>
          <p:nvPr>
            <p:ph type="ftr" sz="quarter" idx="11"/>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At Tokyo campus of Univ. Tsukuba</a:t>
            </a:r>
            <a:endParaRPr lang="en-US" altLang="ja-JP"/>
          </a:p>
        </p:txBody>
      </p:sp>
    </p:spTree>
    <p:extLst>
      <p:ext uri="{BB962C8B-B14F-4D97-AF65-F5344CB8AC3E}">
        <p14:creationId xmlns:p14="http://schemas.microsoft.com/office/powerpoint/2010/main" val="3335349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日付プレースホルダー 1"/>
          <p:cNvSpPr>
            <a:spLocks noGrp="1"/>
          </p:cNvSpPr>
          <p:nvPr>
            <p:ph type="dt" sz="quarter" idx="10"/>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2015/02/11</a:t>
            </a:r>
            <a:endParaRPr lang="en-US" altLang="ja-JP"/>
          </a:p>
        </p:txBody>
      </p:sp>
      <p:sp>
        <p:nvSpPr>
          <p:cNvPr id="6147" name="フッター プレースホルダー 2"/>
          <p:cNvSpPr>
            <a:spLocks noGrp="1"/>
          </p:cNvSpPr>
          <p:nvPr>
            <p:ph type="ftr" sz="quarter" idx="11"/>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At Tokyo campus of Univ. Tsukuba</a:t>
            </a:r>
            <a:endParaRPr lang="en-US" altLang="ja-JP"/>
          </a:p>
        </p:txBody>
      </p:sp>
      <p:pic>
        <p:nvPicPr>
          <p:cNvPr id="61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6538" y="115888"/>
            <a:ext cx="6272212" cy="626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0" name="Text Box 3"/>
          <p:cNvSpPr txBox="1">
            <a:spLocks noChangeArrowheads="1"/>
          </p:cNvSpPr>
          <p:nvPr/>
        </p:nvSpPr>
        <p:spPr bwMode="auto">
          <a:xfrm>
            <a:off x="4224339" y="908050"/>
            <a:ext cx="43211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a:t>Could you find any systematic association between Working Force data &amp; Business Income data?</a:t>
            </a:r>
          </a:p>
        </p:txBody>
      </p:sp>
    </p:spTree>
    <p:extLst>
      <p:ext uri="{BB962C8B-B14F-4D97-AF65-F5344CB8AC3E}">
        <p14:creationId xmlns:p14="http://schemas.microsoft.com/office/powerpoint/2010/main" val="38679834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日付プレースホルダー 3"/>
          <p:cNvSpPr>
            <a:spLocks noGrp="1"/>
          </p:cNvSpPr>
          <p:nvPr>
            <p:ph type="dt" sz="quarter" idx="10"/>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2015/02/11</a:t>
            </a:r>
            <a:endParaRPr lang="en-US" altLang="ja-JP"/>
          </a:p>
        </p:txBody>
      </p:sp>
      <p:sp>
        <p:nvSpPr>
          <p:cNvPr id="14339" name="フッター プレースホルダー 4"/>
          <p:cNvSpPr>
            <a:spLocks noGrp="1"/>
          </p:cNvSpPr>
          <p:nvPr>
            <p:ph type="ftr" sz="quarter" idx="11"/>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At Tokyo campus of Univ. Tsukuba</a:t>
            </a:r>
            <a:endParaRPr lang="en-US" altLang="ja-JP"/>
          </a:p>
        </p:txBody>
      </p:sp>
      <p:sp>
        <p:nvSpPr>
          <p:cNvPr id="14341" name="Rectangle 2"/>
          <p:cNvSpPr>
            <a:spLocks noGrp="1" noChangeArrowheads="1"/>
          </p:cNvSpPr>
          <p:nvPr>
            <p:ph type="title"/>
          </p:nvPr>
        </p:nvSpPr>
        <p:spPr/>
        <p:txBody>
          <a:bodyPr>
            <a:normAutofit/>
          </a:bodyPr>
          <a:lstStyle/>
          <a:p>
            <a:pPr eaLnBrk="1" hangingPunct="1"/>
            <a:r>
              <a:rPr lang="en-US" altLang="ja-JP" sz="2800" dirty="0"/>
              <a:t>Constructing Business </a:t>
            </a:r>
            <a:r>
              <a:rPr lang="en-US" altLang="ja-JP" sz="2800" dirty="0" smtClean="0"/>
              <a:t>Sciences</a:t>
            </a:r>
            <a:r>
              <a:rPr lang="ja-JP" altLang="en-US" sz="2800" dirty="0"/>
              <a:t/>
            </a:r>
            <a:br>
              <a:rPr lang="ja-JP" altLang="en-US" sz="2800" dirty="0"/>
            </a:br>
            <a:r>
              <a:rPr lang="en-US" altLang="ja-JP" sz="2800" dirty="0"/>
              <a:t>Step 1: Planning a </a:t>
            </a:r>
            <a:r>
              <a:rPr lang="en-US" altLang="ja-JP" sz="2800" dirty="0" smtClean="0"/>
              <a:t>law</a:t>
            </a:r>
            <a:endParaRPr lang="ja-JP" altLang="en-US" sz="2800" dirty="0"/>
          </a:p>
        </p:txBody>
      </p:sp>
      <p:sp>
        <p:nvSpPr>
          <p:cNvPr id="14342" name="Rectangle 3"/>
          <p:cNvSpPr>
            <a:spLocks noGrp="1" noChangeArrowheads="1"/>
          </p:cNvSpPr>
          <p:nvPr>
            <p:ph type="body" idx="1"/>
          </p:nvPr>
        </p:nvSpPr>
        <p:spPr/>
        <p:txBody>
          <a:bodyPr/>
          <a:lstStyle/>
          <a:p>
            <a:pPr eaLnBrk="1" hangingPunct="1">
              <a:lnSpc>
                <a:spcPct val="90000"/>
              </a:lnSpc>
            </a:pPr>
            <a:r>
              <a:rPr lang="en-US" altLang="ja-JP" sz="2800" dirty="0"/>
              <a:t>Analyzing cause and effect of observed </a:t>
            </a:r>
            <a:r>
              <a:rPr lang="en-US" altLang="ja-JP" sz="2800" dirty="0" smtClean="0"/>
              <a:t>phenomena</a:t>
            </a:r>
            <a:endParaRPr lang="ja-JP" altLang="en-US" sz="2400" dirty="0"/>
          </a:p>
          <a:p>
            <a:pPr lvl="1" eaLnBrk="1" hangingPunct="1">
              <a:lnSpc>
                <a:spcPct val="90000"/>
              </a:lnSpc>
            </a:pPr>
            <a:r>
              <a:rPr lang="en-US" altLang="ja-JP" sz="2400" dirty="0"/>
              <a:t>Model </a:t>
            </a:r>
            <a:r>
              <a:rPr lang="en-US" altLang="ja-JP" sz="2400" dirty="0" smtClean="0"/>
              <a:t>Building</a:t>
            </a:r>
            <a:endParaRPr lang="ja-JP" altLang="en-US" sz="2000" dirty="0"/>
          </a:p>
          <a:p>
            <a:pPr lvl="1" eaLnBrk="1" hangingPunct="1">
              <a:lnSpc>
                <a:spcPct val="90000"/>
              </a:lnSpc>
            </a:pPr>
            <a:r>
              <a:rPr lang="en-US" altLang="ja-JP" sz="2400" dirty="0"/>
              <a:t>Descriptive </a:t>
            </a:r>
            <a:r>
              <a:rPr lang="en-US" altLang="ja-JP" sz="2400" dirty="0" smtClean="0"/>
              <a:t>Methods</a:t>
            </a:r>
            <a:endParaRPr lang="ja-JP" altLang="en-US" sz="2000" dirty="0"/>
          </a:p>
          <a:p>
            <a:pPr lvl="2" eaLnBrk="1" hangingPunct="1">
              <a:lnSpc>
                <a:spcPct val="90000"/>
              </a:lnSpc>
            </a:pPr>
            <a:r>
              <a:rPr lang="en-US" altLang="ja-JP" sz="2000" dirty="0"/>
              <a:t>Describing the Dispersion and </a:t>
            </a:r>
            <a:r>
              <a:rPr lang="en-US" altLang="ja-JP" sz="2000" dirty="0" smtClean="0"/>
              <a:t>Association</a:t>
            </a:r>
            <a:endParaRPr lang="ja-JP" altLang="en-US" sz="1800" dirty="0"/>
          </a:p>
          <a:p>
            <a:pPr lvl="3" eaLnBrk="1" hangingPunct="1">
              <a:lnSpc>
                <a:spcPct val="90000"/>
              </a:lnSpc>
            </a:pPr>
            <a:r>
              <a:rPr lang="en-US" altLang="ja-JP" sz="1800" dirty="0"/>
              <a:t>Dispersion: Histogram and Standard </a:t>
            </a:r>
            <a:r>
              <a:rPr lang="en-US" altLang="ja-JP" sz="1800" dirty="0" smtClean="0"/>
              <a:t>Deviation</a:t>
            </a:r>
            <a:endParaRPr lang="ja-JP" altLang="en-US" sz="1800" dirty="0"/>
          </a:p>
          <a:p>
            <a:pPr lvl="3" eaLnBrk="1" hangingPunct="1">
              <a:lnSpc>
                <a:spcPct val="90000"/>
              </a:lnSpc>
            </a:pPr>
            <a:r>
              <a:rPr lang="en-US" altLang="ja-JP" sz="1800" dirty="0"/>
              <a:t>Association: Scatter Diagram and </a:t>
            </a:r>
            <a:r>
              <a:rPr lang="en-US" altLang="ja-JP" sz="1800" dirty="0" smtClean="0"/>
              <a:t>Correlation</a:t>
            </a:r>
            <a:endParaRPr lang="en-US" altLang="ja-JP" sz="1800" dirty="0"/>
          </a:p>
        </p:txBody>
      </p:sp>
    </p:spTree>
    <p:extLst>
      <p:ext uri="{BB962C8B-B14F-4D97-AF65-F5344CB8AC3E}">
        <p14:creationId xmlns:p14="http://schemas.microsoft.com/office/powerpoint/2010/main" val="12833205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日付プレースホルダー 4"/>
          <p:cNvSpPr>
            <a:spLocks noGrp="1"/>
          </p:cNvSpPr>
          <p:nvPr>
            <p:ph type="dt" sz="quarter" idx="10"/>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2015/02/11</a:t>
            </a:r>
            <a:endParaRPr lang="en-US" altLang="ja-JP"/>
          </a:p>
        </p:txBody>
      </p:sp>
      <p:sp>
        <p:nvSpPr>
          <p:cNvPr id="15363" name="フッター プレースホルダー 5"/>
          <p:cNvSpPr>
            <a:spLocks noGrp="1"/>
          </p:cNvSpPr>
          <p:nvPr>
            <p:ph type="ftr" sz="quarter" idx="11"/>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At Tokyo campus of Univ. Tsukuba</a:t>
            </a:r>
            <a:endParaRPr lang="en-US" altLang="ja-JP"/>
          </a:p>
        </p:txBody>
      </p:sp>
      <p:sp>
        <p:nvSpPr>
          <p:cNvPr id="15365" name="Rectangle 4"/>
          <p:cNvSpPr>
            <a:spLocks noGrp="1" noChangeArrowheads="1"/>
          </p:cNvSpPr>
          <p:nvPr>
            <p:ph type="title"/>
          </p:nvPr>
        </p:nvSpPr>
        <p:spPr/>
        <p:txBody>
          <a:bodyPr>
            <a:normAutofit/>
          </a:bodyPr>
          <a:lstStyle/>
          <a:p>
            <a:pPr eaLnBrk="1" hangingPunct="1"/>
            <a:r>
              <a:rPr lang="en-US" altLang="ja-JP" sz="4000" dirty="0"/>
              <a:t>Description of </a:t>
            </a:r>
            <a:r>
              <a:rPr lang="en-US" altLang="ja-JP" sz="4000" dirty="0" smtClean="0"/>
              <a:t>Dispersion</a:t>
            </a:r>
            <a:endParaRPr lang="ja-JP" altLang="en-US" sz="4000" dirty="0"/>
          </a:p>
        </p:txBody>
      </p:sp>
      <p:pic>
        <p:nvPicPr>
          <p:cNvPr id="15366" name="Picture 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631950" y="1989139"/>
            <a:ext cx="4038600" cy="3779837"/>
          </a:xfrm>
          <a:noFill/>
        </p:spPr>
      </p:pic>
      <p:sp>
        <p:nvSpPr>
          <p:cNvPr id="15367" name="Text Box 8"/>
          <p:cNvSpPr txBox="1">
            <a:spLocks noChangeArrowheads="1"/>
          </p:cNvSpPr>
          <p:nvPr/>
        </p:nvSpPr>
        <p:spPr bwMode="auto">
          <a:xfrm>
            <a:off x="2855914" y="2708276"/>
            <a:ext cx="2232025"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dirty="0"/>
              <a:t>Mean</a:t>
            </a:r>
            <a:r>
              <a:rPr lang="ja-JP" altLang="en-US" sz="1600" dirty="0"/>
              <a:t>：</a:t>
            </a:r>
            <a:r>
              <a:rPr lang="en-US" altLang="ja-JP" sz="1600" dirty="0"/>
              <a:t>\195400million </a:t>
            </a:r>
            <a:endParaRPr lang="ja-JP" altLang="en-US" sz="1600" dirty="0"/>
          </a:p>
          <a:p>
            <a:pPr eaLnBrk="1" hangingPunct="1"/>
            <a:r>
              <a:rPr lang="en-US" altLang="ja-JP" sz="1600" dirty="0" smtClean="0"/>
              <a:t>Standard Deviation</a:t>
            </a:r>
            <a:r>
              <a:rPr lang="ja-JP" altLang="en-US" sz="1600" dirty="0" smtClean="0"/>
              <a:t>：</a:t>
            </a:r>
            <a:r>
              <a:rPr lang="en-US" altLang="ja-JP" sz="1600" dirty="0"/>
              <a:t>\</a:t>
            </a:r>
            <a:r>
              <a:rPr lang="en-US" altLang="ja-JP" sz="1600" dirty="0" smtClean="0"/>
              <a:t>857400million</a:t>
            </a:r>
            <a:endParaRPr lang="ja-JP" altLang="en-US" sz="1600" dirty="0"/>
          </a:p>
          <a:p>
            <a:pPr eaLnBrk="1" hangingPunct="1">
              <a:spcBef>
                <a:spcPct val="50000"/>
              </a:spcBef>
            </a:pPr>
            <a:endParaRPr lang="en-US" altLang="ja-JP" dirty="0"/>
          </a:p>
        </p:txBody>
      </p:sp>
      <p:pic>
        <p:nvPicPr>
          <p:cNvPr id="15368" name="Picture 9"/>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735638" y="2060575"/>
            <a:ext cx="4038600" cy="3779838"/>
          </a:xfrm>
          <a:noFill/>
        </p:spPr>
      </p:pic>
      <p:sp>
        <p:nvSpPr>
          <p:cNvPr id="15369" name="Text Box 11"/>
          <p:cNvSpPr txBox="1">
            <a:spLocks noChangeArrowheads="1"/>
          </p:cNvSpPr>
          <p:nvPr/>
        </p:nvSpPr>
        <p:spPr bwMode="auto">
          <a:xfrm>
            <a:off x="7680326" y="2565400"/>
            <a:ext cx="2447925"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dirty="0"/>
              <a:t>Mean:10.9 sd:1.40</a:t>
            </a:r>
          </a:p>
          <a:p>
            <a:pPr algn="r" eaLnBrk="1" hangingPunct="1">
              <a:spcBef>
                <a:spcPct val="50000"/>
              </a:spcBef>
            </a:pPr>
            <a:r>
              <a:rPr lang="en-US" altLang="ja-JP" dirty="0"/>
              <a:t>Geometric Mean:   \</a:t>
            </a:r>
            <a:r>
              <a:rPr lang="en-US" altLang="ja-JP" dirty="0" smtClean="0"/>
              <a:t>52560million</a:t>
            </a:r>
            <a:endParaRPr lang="en-US" altLang="ja-JP" dirty="0"/>
          </a:p>
        </p:txBody>
      </p:sp>
    </p:spTree>
    <p:extLst>
      <p:ext uri="{BB962C8B-B14F-4D97-AF65-F5344CB8AC3E}">
        <p14:creationId xmlns:p14="http://schemas.microsoft.com/office/powerpoint/2010/main" val="9608179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2"/>
          <p:cNvSpPr>
            <a:spLocks noGrp="1" noChangeArrowheads="1"/>
          </p:cNvSpPr>
          <p:nvPr>
            <p:ph type="title"/>
          </p:nvPr>
        </p:nvSpPr>
        <p:spPr/>
        <p:txBody>
          <a:bodyPr/>
          <a:lstStyle/>
          <a:p>
            <a:pPr eaLnBrk="1" hangingPunct="1"/>
            <a:r>
              <a:rPr lang="en-US" altLang="ja-JP" dirty="0" smtClean="0"/>
              <a:t> </a:t>
            </a:r>
            <a:r>
              <a:rPr lang="en-US" altLang="ja-JP" sz="2400" dirty="0"/>
              <a:t>Ideal Laws</a:t>
            </a:r>
            <a:r>
              <a:rPr lang="ja-JP" altLang="en-US" sz="2400" dirty="0" smtClean="0"/>
              <a:t>：</a:t>
            </a:r>
            <a:r>
              <a:rPr lang="ja-JP" altLang="en-US" sz="2400" dirty="0"/>
              <a:t/>
            </a:r>
            <a:br>
              <a:rPr lang="ja-JP" altLang="en-US" sz="2400" dirty="0"/>
            </a:br>
            <a:r>
              <a:rPr lang="en-US" altLang="ja-JP" sz="2400" dirty="0"/>
              <a:t>Constant Returns to Scale</a:t>
            </a:r>
            <a:r>
              <a:rPr lang="ja-JP" altLang="en-US" sz="2400" dirty="0" smtClean="0"/>
              <a:t>：</a:t>
            </a:r>
            <a:endParaRPr lang="ja-JP" altLang="en-US" sz="2400" dirty="0"/>
          </a:p>
        </p:txBody>
      </p:sp>
      <p:sp>
        <p:nvSpPr>
          <p:cNvPr id="16390" name="Rectangle 3"/>
          <p:cNvSpPr>
            <a:spLocks noGrp="1" noChangeArrowheads="1"/>
          </p:cNvSpPr>
          <p:nvPr>
            <p:ph sz="half" idx="1"/>
          </p:nvPr>
        </p:nvSpPr>
        <p:spPr/>
        <p:txBody>
          <a:bodyPr/>
          <a:lstStyle/>
          <a:p>
            <a:pPr eaLnBrk="1" hangingPunct="1">
              <a:lnSpc>
                <a:spcPct val="90000"/>
              </a:lnSpc>
            </a:pPr>
            <a:r>
              <a:rPr lang="en-US" altLang="ja-JP" sz="2400" dirty="0"/>
              <a:t>Hooke’s </a:t>
            </a:r>
            <a:r>
              <a:rPr lang="en-US" altLang="ja-JP" sz="2400" dirty="0" smtClean="0"/>
              <a:t>Law</a:t>
            </a:r>
            <a:endParaRPr lang="ja-JP" altLang="en-US" sz="2000" dirty="0"/>
          </a:p>
          <a:p>
            <a:pPr lvl="1" eaLnBrk="1" hangingPunct="1">
              <a:lnSpc>
                <a:spcPct val="90000"/>
              </a:lnSpc>
            </a:pPr>
            <a:r>
              <a:rPr lang="en-US" altLang="ja-JP" sz="2000" dirty="0"/>
              <a:t>Stress=</a:t>
            </a:r>
            <a:r>
              <a:rPr lang="en-US" altLang="ja-JP" sz="2000" dirty="0" err="1"/>
              <a:t>const</a:t>
            </a:r>
            <a:r>
              <a:rPr lang="en-US" altLang="ja-JP" sz="2000" dirty="0"/>
              <a:t> × </a:t>
            </a:r>
            <a:r>
              <a:rPr lang="en-US" altLang="ja-JP" sz="2000" dirty="0" smtClean="0"/>
              <a:t>Strain</a:t>
            </a:r>
            <a:endParaRPr lang="ja-JP" altLang="en-US" sz="1800" dirty="0"/>
          </a:p>
          <a:p>
            <a:pPr eaLnBrk="1" hangingPunct="1">
              <a:lnSpc>
                <a:spcPct val="90000"/>
              </a:lnSpc>
            </a:pPr>
            <a:r>
              <a:rPr lang="en-US" altLang="ja-JP" sz="2400" dirty="0"/>
              <a:t>Approximately Linear </a:t>
            </a:r>
            <a:r>
              <a:rPr lang="en-US" altLang="ja-JP" sz="2400" dirty="0" smtClean="0"/>
              <a:t>Relationship</a:t>
            </a:r>
            <a:endParaRPr lang="ja-JP" altLang="en-US" sz="2000" dirty="0"/>
          </a:p>
          <a:p>
            <a:pPr lvl="1" eaLnBrk="1" hangingPunct="1">
              <a:lnSpc>
                <a:spcPct val="90000"/>
              </a:lnSpc>
            </a:pPr>
            <a:r>
              <a:rPr lang="en-US" altLang="ja-JP" sz="2000" i="1" dirty="0" err="1"/>
              <a:t>Y</a:t>
            </a:r>
            <a:r>
              <a:rPr lang="en-US" altLang="ja-JP" sz="2000" dirty="0" err="1"/>
              <a:t>~</a:t>
            </a:r>
            <a:r>
              <a:rPr lang="en-US" altLang="ja-JP" sz="2000" i="1" dirty="0" err="1"/>
              <a:t>a</a:t>
            </a:r>
            <a:r>
              <a:rPr lang="en-US" altLang="ja-JP" sz="2000" dirty="0" err="1"/>
              <a:t>+</a:t>
            </a:r>
            <a:r>
              <a:rPr lang="en-US" altLang="ja-JP" sz="2000" i="1" dirty="0" err="1"/>
              <a:t>bx</a:t>
            </a:r>
            <a:endParaRPr lang="en-US" altLang="ja-JP" sz="2000" i="1" dirty="0"/>
          </a:p>
          <a:p>
            <a:pPr lvl="1" eaLnBrk="1" hangingPunct="1">
              <a:lnSpc>
                <a:spcPct val="90000"/>
              </a:lnSpc>
            </a:pPr>
            <a:r>
              <a:rPr lang="en-US" altLang="ja-JP" sz="2000" i="1" dirty="0"/>
              <a:t>Y</a:t>
            </a:r>
            <a:r>
              <a:rPr lang="en-US" altLang="ja-JP" sz="2000" dirty="0"/>
              <a:t> ~</a:t>
            </a:r>
            <a:r>
              <a:rPr lang="en-US" altLang="ja-JP" sz="2000" i="1" dirty="0"/>
              <a:t>a</a:t>
            </a:r>
            <a:r>
              <a:rPr lang="en-US" altLang="ja-JP" sz="2000" dirty="0"/>
              <a:t>+</a:t>
            </a:r>
            <a:r>
              <a:rPr lang="en-US" altLang="ja-JP" sz="2000" i="1" dirty="0"/>
              <a:t>b</a:t>
            </a:r>
            <a:r>
              <a:rPr lang="en-US" altLang="ja-JP" sz="2000" baseline="-25000" dirty="0"/>
              <a:t>1</a:t>
            </a:r>
            <a:r>
              <a:rPr lang="en-US" altLang="ja-JP" sz="2000" i="1" dirty="0"/>
              <a:t>x</a:t>
            </a:r>
            <a:r>
              <a:rPr lang="en-US" altLang="ja-JP" sz="2000" baseline="-25000" dirty="0"/>
              <a:t>1</a:t>
            </a:r>
            <a:r>
              <a:rPr lang="en-US" altLang="ja-JP" sz="2000" dirty="0"/>
              <a:t>+</a:t>
            </a:r>
            <a:r>
              <a:rPr lang="en-US" altLang="ja-JP" sz="2000" i="1" dirty="0"/>
              <a:t>b</a:t>
            </a:r>
            <a:r>
              <a:rPr lang="en-US" altLang="ja-JP" sz="2000" baseline="-25000" dirty="0"/>
              <a:t>2</a:t>
            </a:r>
            <a:r>
              <a:rPr lang="en-US" altLang="ja-JP" sz="2000" i="1" dirty="0"/>
              <a:t>x</a:t>
            </a:r>
            <a:r>
              <a:rPr lang="en-US" altLang="ja-JP" sz="2000" baseline="-25000" dirty="0"/>
              <a:t>2</a:t>
            </a:r>
            <a:r>
              <a:rPr lang="en-US" altLang="ja-JP" sz="2000" dirty="0"/>
              <a:t>+</a:t>
            </a:r>
            <a:r>
              <a:rPr lang="ja-JP" altLang="en-US" sz="2000" dirty="0"/>
              <a:t>･･･</a:t>
            </a:r>
            <a:r>
              <a:rPr lang="en-US" altLang="ja-JP" sz="2000" dirty="0"/>
              <a:t>+</a:t>
            </a:r>
            <a:r>
              <a:rPr lang="en-US" altLang="ja-JP" sz="2000" i="1" dirty="0" err="1"/>
              <a:t>b</a:t>
            </a:r>
            <a:r>
              <a:rPr lang="en-US" altLang="ja-JP" sz="2000" i="1" baseline="-25000" dirty="0" err="1"/>
              <a:t>p</a:t>
            </a:r>
            <a:r>
              <a:rPr lang="en-US" altLang="ja-JP" sz="2000" i="1" dirty="0" err="1"/>
              <a:t>x</a:t>
            </a:r>
            <a:r>
              <a:rPr lang="en-US" altLang="ja-JP" sz="2000" i="1" baseline="-25000" dirty="0" err="1"/>
              <a:t>p</a:t>
            </a:r>
            <a:endParaRPr lang="en-US" altLang="ja-JP" sz="2000" i="1" baseline="-25000" dirty="0"/>
          </a:p>
          <a:p>
            <a:pPr lvl="1" eaLnBrk="1" hangingPunct="1">
              <a:lnSpc>
                <a:spcPct val="90000"/>
              </a:lnSpc>
            </a:pPr>
            <a:r>
              <a:rPr lang="en-US" altLang="ja-JP" sz="2000" dirty="0"/>
              <a:t>Intercept, </a:t>
            </a:r>
            <a:r>
              <a:rPr lang="en-US" altLang="ja-JP" sz="2000" i="1" dirty="0" smtClean="0"/>
              <a:t>a</a:t>
            </a:r>
            <a:r>
              <a:rPr lang="en-US" altLang="ja-JP" sz="2000" dirty="0" smtClean="0"/>
              <a:t>=0→</a:t>
            </a:r>
            <a:r>
              <a:rPr lang="en-US" altLang="ja-JP" sz="2000" dirty="0"/>
              <a:t>Hooke’s </a:t>
            </a:r>
            <a:r>
              <a:rPr lang="en-US" altLang="ja-JP" sz="2000" dirty="0" smtClean="0"/>
              <a:t>Law</a:t>
            </a:r>
            <a:endParaRPr lang="ja-JP" altLang="en-US" sz="1800" dirty="0"/>
          </a:p>
        </p:txBody>
      </p:sp>
      <p:sp>
        <p:nvSpPr>
          <p:cNvPr id="16391" name="Rectangle 4"/>
          <p:cNvSpPr>
            <a:spLocks noGrp="1" noChangeArrowheads="1"/>
          </p:cNvSpPr>
          <p:nvPr>
            <p:ph sz="half" idx="2"/>
          </p:nvPr>
        </p:nvSpPr>
        <p:spPr/>
        <p:txBody>
          <a:bodyPr/>
          <a:lstStyle/>
          <a:p>
            <a:pPr eaLnBrk="1" hangingPunct="1">
              <a:lnSpc>
                <a:spcPct val="90000"/>
              </a:lnSpc>
            </a:pPr>
            <a:r>
              <a:rPr lang="en-US" altLang="ja-JP" sz="2400" dirty="0"/>
              <a:t>Power Law</a:t>
            </a:r>
            <a:r>
              <a:rPr lang="ja-JP" altLang="en-US" sz="2400" dirty="0" smtClean="0"/>
              <a:t>：</a:t>
            </a:r>
            <a:r>
              <a:rPr lang="en-US" altLang="ja-JP" sz="2000" i="1" dirty="0" err="1" smtClean="0"/>
              <a:t>Y</a:t>
            </a:r>
            <a:r>
              <a:rPr lang="en-US" altLang="ja-JP" sz="2000" dirty="0" err="1" smtClean="0"/>
              <a:t>~</a:t>
            </a:r>
            <a:r>
              <a:rPr lang="en-US" altLang="ja-JP" sz="2000" i="1" dirty="0" err="1" smtClean="0"/>
              <a:t>a</a:t>
            </a:r>
            <a:r>
              <a:rPr lang="en-US" altLang="ja-JP" sz="2000" dirty="0" err="1" smtClean="0"/>
              <a:t>x</a:t>
            </a:r>
            <a:r>
              <a:rPr lang="en-US" altLang="ja-JP" sz="2000" i="1" baseline="30000" dirty="0" err="1" smtClean="0"/>
              <a:t>b</a:t>
            </a:r>
            <a:endParaRPr lang="en-US" altLang="ja-JP" sz="2000" i="1" baseline="30000" dirty="0"/>
          </a:p>
          <a:p>
            <a:pPr lvl="2" eaLnBrk="1" hangingPunct="1">
              <a:lnSpc>
                <a:spcPct val="90000"/>
              </a:lnSpc>
            </a:pPr>
            <a:r>
              <a:rPr lang="en-US" altLang="ja-JP" sz="1800" dirty="0"/>
              <a:t>Power, </a:t>
            </a:r>
            <a:r>
              <a:rPr lang="en-US" altLang="ja-JP" sz="1800" dirty="0" smtClean="0"/>
              <a:t>b=1→</a:t>
            </a:r>
            <a:r>
              <a:rPr lang="en-US" altLang="ja-JP" sz="1800" dirty="0"/>
              <a:t>Proportional</a:t>
            </a:r>
            <a:endParaRPr lang="en-US" altLang="ja-JP" sz="1800" i="1" dirty="0"/>
          </a:p>
          <a:p>
            <a:pPr lvl="2" eaLnBrk="1" hangingPunct="1">
              <a:lnSpc>
                <a:spcPct val="90000"/>
              </a:lnSpc>
            </a:pPr>
            <a:r>
              <a:rPr lang="en-US" altLang="ja-JP" sz="1800" dirty="0" err="1"/>
              <a:t>log</a:t>
            </a:r>
            <a:r>
              <a:rPr lang="en-US" altLang="ja-JP" sz="1800" i="1" dirty="0" err="1"/>
              <a:t>Y</a:t>
            </a:r>
            <a:r>
              <a:rPr lang="en-US" altLang="ja-JP" sz="1800" dirty="0" err="1"/>
              <a:t>~log</a:t>
            </a:r>
            <a:r>
              <a:rPr lang="en-US" altLang="ja-JP" sz="1800" dirty="0"/>
              <a:t> </a:t>
            </a:r>
            <a:r>
              <a:rPr lang="en-US" altLang="ja-JP" sz="1800" i="1" dirty="0" err="1"/>
              <a:t>a</a:t>
            </a:r>
            <a:r>
              <a:rPr lang="en-US" altLang="ja-JP" sz="1800" dirty="0" err="1"/>
              <a:t>+</a:t>
            </a:r>
            <a:r>
              <a:rPr lang="en-US" altLang="ja-JP" sz="1800" i="1" dirty="0" err="1"/>
              <a:t>b</a:t>
            </a:r>
            <a:r>
              <a:rPr lang="en-US" altLang="ja-JP" sz="1800" dirty="0"/>
              <a:t> log </a:t>
            </a:r>
            <a:r>
              <a:rPr lang="en-US" altLang="ja-JP" sz="1800" i="1" dirty="0"/>
              <a:t>x</a:t>
            </a:r>
          </a:p>
          <a:p>
            <a:pPr lvl="1" eaLnBrk="1" hangingPunct="1">
              <a:lnSpc>
                <a:spcPct val="90000"/>
              </a:lnSpc>
            </a:pPr>
            <a:r>
              <a:rPr lang="en-US" altLang="ja-JP" sz="2000" i="1" dirty="0"/>
              <a:t>Y</a:t>
            </a:r>
            <a:r>
              <a:rPr lang="en-US" altLang="ja-JP" sz="2000" dirty="0"/>
              <a:t>~</a:t>
            </a:r>
            <a:r>
              <a:rPr lang="en-US" altLang="ja-JP" sz="2000" i="1" dirty="0"/>
              <a:t>ax</a:t>
            </a:r>
            <a:r>
              <a:rPr lang="en-US" altLang="ja-JP" sz="2000" i="1" baseline="30000" dirty="0"/>
              <a:t>b</a:t>
            </a:r>
            <a:r>
              <a:rPr lang="en-US" altLang="ja-JP" sz="2000" baseline="30000" dirty="0"/>
              <a:t>1</a:t>
            </a:r>
            <a:r>
              <a:rPr lang="en-US" altLang="ja-JP" sz="2000" i="1" dirty="0"/>
              <a:t>x</a:t>
            </a:r>
            <a:r>
              <a:rPr lang="en-US" altLang="ja-JP" sz="2000" i="1" baseline="30000" dirty="0"/>
              <a:t>b</a:t>
            </a:r>
            <a:r>
              <a:rPr lang="en-US" altLang="ja-JP" sz="2000" baseline="30000" dirty="0"/>
              <a:t>2</a:t>
            </a:r>
            <a:r>
              <a:rPr lang="ja-JP" altLang="en-US" sz="2000" dirty="0"/>
              <a:t>・・・</a:t>
            </a:r>
            <a:r>
              <a:rPr lang="en-US" altLang="ja-JP" sz="2000" i="1" dirty="0" err="1"/>
              <a:t>x</a:t>
            </a:r>
            <a:r>
              <a:rPr lang="en-US" altLang="ja-JP" sz="2000" i="1" baseline="30000" dirty="0" err="1"/>
              <a:t>bp</a:t>
            </a:r>
            <a:endParaRPr lang="en-US" altLang="ja-JP" sz="2000" i="1" baseline="30000" dirty="0"/>
          </a:p>
          <a:p>
            <a:pPr lvl="2" eaLnBrk="1" hangingPunct="1">
              <a:lnSpc>
                <a:spcPct val="90000"/>
              </a:lnSpc>
            </a:pPr>
            <a:r>
              <a:rPr lang="en-US" altLang="ja-JP" sz="1800" dirty="0" err="1"/>
              <a:t>log</a:t>
            </a:r>
            <a:r>
              <a:rPr lang="en-US" altLang="ja-JP" sz="1800" i="1" dirty="0" err="1"/>
              <a:t>Y</a:t>
            </a:r>
            <a:r>
              <a:rPr lang="en-US" altLang="ja-JP" sz="1800" dirty="0" err="1"/>
              <a:t>~log</a:t>
            </a:r>
            <a:r>
              <a:rPr lang="en-US" altLang="ja-JP" sz="1800" i="1" dirty="0"/>
              <a:t> </a:t>
            </a:r>
            <a:r>
              <a:rPr lang="en-US" altLang="ja-JP" sz="1800" dirty="0"/>
              <a:t>a+ </a:t>
            </a:r>
            <a:r>
              <a:rPr lang="en-US" altLang="ja-JP" sz="1800" i="1" dirty="0"/>
              <a:t>b</a:t>
            </a:r>
            <a:r>
              <a:rPr lang="en-US" altLang="ja-JP" sz="1800" baseline="-25000" dirty="0"/>
              <a:t>1 </a:t>
            </a:r>
            <a:r>
              <a:rPr lang="en-US" altLang="ja-JP" sz="1800" dirty="0"/>
              <a:t>log </a:t>
            </a:r>
            <a:r>
              <a:rPr lang="en-US" altLang="ja-JP" sz="1800" i="1" dirty="0"/>
              <a:t>x</a:t>
            </a:r>
            <a:r>
              <a:rPr lang="en-US" altLang="ja-JP" sz="1800" baseline="-25000" dirty="0"/>
              <a:t>1</a:t>
            </a:r>
            <a:r>
              <a:rPr lang="en-US" altLang="ja-JP" sz="1800" dirty="0"/>
              <a:t> </a:t>
            </a:r>
            <a:r>
              <a:rPr lang="en-US" altLang="ja-JP" sz="1800" dirty="0" smtClean="0"/>
              <a:t>+</a:t>
            </a:r>
            <a:r>
              <a:rPr lang="en-US" altLang="ja-JP" sz="1800" i="1" dirty="0" smtClean="0"/>
              <a:t>b</a:t>
            </a:r>
            <a:r>
              <a:rPr lang="en-US" altLang="ja-JP" sz="1800" baseline="-25000" dirty="0" smtClean="0"/>
              <a:t>2 </a:t>
            </a:r>
            <a:r>
              <a:rPr lang="en-US" altLang="ja-JP" sz="1800" dirty="0"/>
              <a:t>log</a:t>
            </a:r>
            <a:r>
              <a:rPr lang="en-US" altLang="ja-JP" sz="1800" i="1" dirty="0"/>
              <a:t>x</a:t>
            </a:r>
            <a:r>
              <a:rPr lang="en-US" altLang="ja-JP" sz="1800" baseline="-25000" dirty="0"/>
              <a:t>2</a:t>
            </a:r>
            <a:r>
              <a:rPr lang="en-US" altLang="ja-JP" sz="1800" dirty="0"/>
              <a:t>+</a:t>
            </a:r>
            <a:r>
              <a:rPr lang="ja-JP" altLang="en-US" sz="1800" dirty="0"/>
              <a:t>・・・</a:t>
            </a:r>
            <a:r>
              <a:rPr lang="en-US" altLang="ja-JP" sz="1800" dirty="0"/>
              <a:t>+</a:t>
            </a:r>
            <a:r>
              <a:rPr lang="en-US" altLang="ja-JP" sz="1800" i="1" dirty="0" err="1"/>
              <a:t>b</a:t>
            </a:r>
            <a:r>
              <a:rPr lang="en-US" altLang="ja-JP" sz="1800" i="1" baseline="-25000" dirty="0" err="1"/>
              <a:t>p</a:t>
            </a:r>
            <a:r>
              <a:rPr lang="en-US" altLang="ja-JP" sz="1800" dirty="0"/>
              <a:t> </a:t>
            </a:r>
            <a:r>
              <a:rPr lang="en-US" altLang="ja-JP" sz="1800" dirty="0" err="1"/>
              <a:t>log</a:t>
            </a:r>
            <a:r>
              <a:rPr lang="en-US" altLang="ja-JP" sz="1800" i="1" dirty="0" err="1"/>
              <a:t>x</a:t>
            </a:r>
            <a:r>
              <a:rPr lang="en-US" altLang="ja-JP" sz="1800" i="1" baseline="-25000" dirty="0" err="1"/>
              <a:t>p</a:t>
            </a:r>
            <a:endParaRPr lang="en-US" altLang="ja-JP" sz="1800" i="1" baseline="-25000" dirty="0"/>
          </a:p>
          <a:p>
            <a:pPr lvl="3" eaLnBrk="1" hangingPunct="1">
              <a:lnSpc>
                <a:spcPct val="90000"/>
              </a:lnSpc>
            </a:pPr>
            <a:r>
              <a:rPr lang="en-US" altLang="ja-JP" sz="1600" dirty="0"/>
              <a:t>Log </a:t>
            </a:r>
            <a:r>
              <a:rPr lang="en-US" altLang="ja-JP" sz="1600" dirty="0" smtClean="0"/>
              <a:t>Linearity</a:t>
            </a:r>
            <a:endParaRPr lang="ja-JP" altLang="en-US" sz="1600" dirty="0"/>
          </a:p>
          <a:p>
            <a:pPr lvl="2" eaLnBrk="1" hangingPunct="1">
              <a:lnSpc>
                <a:spcPct val="90000"/>
              </a:lnSpc>
            </a:pPr>
            <a:r>
              <a:rPr lang="en-US" altLang="ja-JP" sz="1800" dirty="0"/>
              <a:t>Sum of the power coefficients, </a:t>
            </a:r>
            <a:br>
              <a:rPr lang="en-US" altLang="ja-JP" sz="1800" dirty="0"/>
            </a:br>
            <a:r>
              <a:rPr lang="en-US" altLang="ja-JP" sz="1800" i="1" dirty="0"/>
              <a:t>b</a:t>
            </a:r>
            <a:r>
              <a:rPr lang="en-US" altLang="ja-JP" sz="1800" baseline="-25000" dirty="0"/>
              <a:t>1</a:t>
            </a:r>
            <a:r>
              <a:rPr lang="en-US" altLang="ja-JP" sz="1800" dirty="0"/>
              <a:t>+</a:t>
            </a:r>
            <a:r>
              <a:rPr lang="en-US" altLang="ja-JP" sz="1800" i="1" dirty="0"/>
              <a:t>b</a:t>
            </a:r>
            <a:r>
              <a:rPr lang="en-US" altLang="ja-JP" sz="1800" baseline="-25000" dirty="0"/>
              <a:t>2</a:t>
            </a:r>
            <a:r>
              <a:rPr lang="en-US" altLang="ja-JP" sz="1800" dirty="0"/>
              <a:t>+</a:t>
            </a:r>
            <a:r>
              <a:rPr lang="ja-JP" altLang="en-US" sz="1800" dirty="0"/>
              <a:t>・・・</a:t>
            </a:r>
            <a:r>
              <a:rPr lang="en-US" altLang="ja-JP" sz="1800" dirty="0"/>
              <a:t>+</a:t>
            </a:r>
            <a:r>
              <a:rPr lang="en-US" altLang="ja-JP" sz="1800" i="1" dirty="0" err="1"/>
              <a:t>b</a:t>
            </a:r>
            <a:r>
              <a:rPr lang="en-US" altLang="ja-JP" sz="1800" i="1" baseline="-25000" dirty="0" err="1"/>
              <a:t>p</a:t>
            </a:r>
            <a:r>
              <a:rPr lang="en-US" altLang="ja-JP" sz="1800" dirty="0"/>
              <a:t>=1</a:t>
            </a:r>
            <a:br>
              <a:rPr lang="en-US" altLang="ja-JP" sz="1800" dirty="0"/>
            </a:br>
            <a:r>
              <a:rPr lang="en-US" altLang="ja-JP" sz="1800" dirty="0"/>
              <a:t>→Constant Returns to Scale</a:t>
            </a:r>
          </a:p>
        </p:txBody>
      </p:sp>
      <p:sp>
        <p:nvSpPr>
          <p:cNvPr id="16386" name="日付プレースホルダー 4"/>
          <p:cNvSpPr>
            <a:spLocks noGrp="1"/>
          </p:cNvSpPr>
          <p:nvPr>
            <p:ph type="dt" sz="half" idx="10"/>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2015/02/11</a:t>
            </a:r>
            <a:endParaRPr lang="en-US" altLang="ja-JP"/>
          </a:p>
        </p:txBody>
      </p:sp>
      <p:sp>
        <p:nvSpPr>
          <p:cNvPr id="16387" name="フッター プレースホルダー 5"/>
          <p:cNvSpPr>
            <a:spLocks noGrp="1"/>
          </p:cNvSpPr>
          <p:nvPr>
            <p:ph type="ftr" sz="quarter" idx="11"/>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At Tokyo campus of Univ. Tsukuba</a:t>
            </a:r>
            <a:endParaRPr lang="en-US" altLang="ja-JP"/>
          </a:p>
        </p:txBody>
      </p:sp>
    </p:spTree>
    <p:extLst>
      <p:ext uri="{BB962C8B-B14F-4D97-AF65-F5344CB8AC3E}">
        <p14:creationId xmlns:p14="http://schemas.microsoft.com/office/powerpoint/2010/main" val="10093518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Contents</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dirty="0" smtClean="0"/>
              <a:t>Data Centric Sciences: Mission of ISM</a:t>
            </a:r>
          </a:p>
          <a:p>
            <a:r>
              <a:rPr lang="en-US" altLang="ja-JP" dirty="0" smtClean="0"/>
              <a:t>The Grammar of Science</a:t>
            </a:r>
          </a:p>
          <a:p>
            <a:r>
              <a:rPr lang="en-US" altLang="ja-JP" dirty="0" smtClean="0"/>
              <a:t>Uncertainty Management and Scientific Decision Process</a:t>
            </a:r>
          </a:p>
          <a:p>
            <a:pPr lvl="1"/>
            <a:r>
              <a:rPr lang="en-US" altLang="ja-JP" dirty="0" smtClean="0"/>
              <a:t>Decision Tree Analysis and Value of Additional Information</a:t>
            </a:r>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dirty="0"/>
          </a:p>
        </p:txBody>
      </p:sp>
      <p:sp>
        <p:nvSpPr>
          <p:cNvPr id="7" name="フッター プレースホルダー 6"/>
          <p:cNvSpPr>
            <a:spLocks noGrp="1"/>
          </p:cNvSpPr>
          <p:nvPr>
            <p:ph type="ftr" sz="quarter" idx="11"/>
          </p:nvPr>
        </p:nvSpPr>
        <p:spPr/>
        <p:txBody>
          <a:bodyPr/>
          <a:lstStyle/>
          <a:p>
            <a:r>
              <a:rPr kumimoji="1" lang="en-US" altLang="ja-JP" smtClean="0"/>
              <a:t>At Tokyo campus of Univ. Tsukuba</a:t>
            </a:r>
            <a:endParaRPr kumimoji="1" lang="ja-JP" altLang="en-US" dirty="0"/>
          </a:p>
        </p:txBody>
      </p:sp>
    </p:spTree>
    <p:extLst>
      <p:ext uri="{BB962C8B-B14F-4D97-AF65-F5344CB8AC3E}">
        <p14:creationId xmlns:p14="http://schemas.microsoft.com/office/powerpoint/2010/main" val="27780633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日付プレースホルダー 4"/>
          <p:cNvSpPr>
            <a:spLocks noGrp="1"/>
          </p:cNvSpPr>
          <p:nvPr>
            <p:ph type="dt" sz="quarter" idx="10"/>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2015/02/11</a:t>
            </a:r>
            <a:endParaRPr lang="en-US" altLang="ja-JP"/>
          </a:p>
        </p:txBody>
      </p:sp>
      <p:sp>
        <p:nvSpPr>
          <p:cNvPr id="17411" name="フッター プレースホルダー 5"/>
          <p:cNvSpPr>
            <a:spLocks noGrp="1"/>
          </p:cNvSpPr>
          <p:nvPr>
            <p:ph type="ftr" sz="quarter" idx="11"/>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At Tokyo campus of Univ. Tsukuba</a:t>
            </a:r>
            <a:endParaRPr lang="en-US" altLang="ja-JP"/>
          </a:p>
        </p:txBody>
      </p:sp>
      <p:sp>
        <p:nvSpPr>
          <p:cNvPr id="17413" name="Rectangle 2"/>
          <p:cNvSpPr>
            <a:spLocks noGrp="1" noChangeArrowheads="1"/>
          </p:cNvSpPr>
          <p:nvPr>
            <p:ph type="title"/>
          </p:nvPr>
        </p:nvSpPr>
        <p:spPr/>
        <p:txBody>
          <a:bodyPr>
            <a:normAutofit/>
          </a:bodyPr>
          <a:lstStyle/>
          <a:p>
            <a:pPr eaLnBrk="1" hangingPunct="1"/>
            <a:r>
              <a:rPr lang="en-US" altLang="ja-JP" sz="3600" dirty="0"/>
              <a:t>Description of </a:t>
            </a:r>
            <a:r>
              <a:rPr lang="en-US" altLang="ja-JP" sz="3600" dirty="0" smtClean="0"/>
              <a:t>Association</a:t>
            </a:r>
            <a:endParaRPr lang="ja-JP" altLang="en-US" sz="3600" dirty="0"/>
          </a:p>
        </p:txBody>
      </p:sp>
      <p:pic>
        <p:nvPicPr>
          <p:cNvPr id="17414" name="Picture 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1944689"/>
            <a:ext cx="4033838" cy="3836987"/>
          </a:xfrm>
          <a:noFill/>
          <a:extLst>
            <a:ext uri="{909E8E84-426E-40DD-AFC4-6F175D3DCCD1}">
              <a14:hiddenFill xmlns:a14="http://schemas.microsoft.com/office/drawing/2010/main">
                <a:solidFill>
                  <a:schemeClr val="accent2"/>
                </a:solidFill>
              </a14:hiddenFill>
            </a:ext>
          </a:extLst>
        </p:spPr>
      </p:pic>
      <p:pic>
        <p:nvPicPr>
          <p:cNvPr id="17415" name="Picture 6"/>
          <p:cNvPicPr>
            <a:picLocks noGrp="1" noChangeAspect="1" noChangeArrowheads="1"/>
          </p:cNvPicPr>
          <p:nvPr>
            <p:ph type="body" sz="half" idx="2"/>
          </p:nvPr>
        </p:nvPicPr>
        <p:blipFill>
          <a:blip r:embed="rId3">
            <a:extLst>
              <a:ext uri="{28A0092B-C50C-407E-A947-70E740481C1C}">
                <a14:useLocalDpi xmlns:a14="http://schemas.microsoft.com/office/drawing/2010/main" val="0"/>
              </a:ext>
            </a:extLst>
          </a:blip>
          <a:srcRect/>
          <a:stretch>
            <a:fillRect/>
          </a:stretch>
        </p:blipFill>
        <p:spPr>
          <a:xfrm>
            <a:off x="6176964" y="1944689"/>
            <a:ext cx="4033837" cy="3836987"/>
          </a:xfrm>
          <a:noFill/>
        </p:spPr>
      </p:pic>
      <p:sp>
        <p:nvSpPr>
          <p:cNvPr id="17416" name="Text Box 7"/>
          <p:cNvSpPr txBox="1">
            <a:spLocks noChangeArrowheads="1"/>
          </p:cNvSpPr>
          <p:nvPr/>
        </p:nvSpPr>
        <p:spPr bwMode="auto">
          <a:xfrm>
            <a:off x="2743200" y="25908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400">
                <a:latin typeface="Tahoma" panose="020B0604030504040204" pitchFamily="34" charset="0"/>
              </a:rPr>
              <a:t>Ｒ</a:t>
            </a:r>
            <a:r>
              <a:rPr lang="ja-JP" altLang="en-US" sz="2400" baseline="30000">
                <a:latin typeface="Tahoma" panose="020B0604030504040204" pitchFamily="34" charset="0"/>
              </a:rPr>
              <a:t>２</a:t>
            </a:r>
            <a:r>
              <a:rPr lang="ja-JP" altLang="en-US" sz="2400">
                <a:latin typeface="Tahoma" panose="020B0604030504040204" pitchFamily="34" charset="0"/>
              </a:rPr>
              <a:t>＝０．１８</a:t>
            </a:r>
          </a:p>
        </p:txBody>
      </p:sp>
      <p:sp>
        <p:nvSpPr>
          <p:cNvPr id="17417" name="Text Box 8"/>
          <p:cNvSpPr txBox="1">
            <a:spLocks noChangeArrowheads="1"/>
          </p:cNvSpPr>
          <p:nvPr/>
        </p:nvSpPr>
        <p:spPr bwMode="auto">
          <a:xfrm>
            <a:off x="6743700" y="2492375"/>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400">
                <a:latin typeface="Tahoma" panose="020B0604030504040204" pitchFamily="34" charset="0"/>
              </a:rPr>
              <a:t>Ｒ</a:t>
            </a:r>
            <a:r>
              <a:rPr lang="ja-JP" altLang="en-US" sz="2400" baseline="30000">
                <a:latin typeface="Tahoma" panose="020B0604030504040204" pitchFamily="34" charset="0"/>
              </a:rPr>
              <a:t>２</a:t>
            </a:r>
            <a:r>
              <a:rPr lang="ja-JP" altLang="en-US" sz="2400">
                <a:latin typeface="Tahoma" panose="020B0604030504040204" pitchFamily="34" charset="0"/>
              </a:rPr>
              <a:t>＝０．７２</a:t>
            </a:r>
          </a:p>
        </p:txBody>
      </p:sp>
      <p:sp>
        <p:nvSpPr>
          <p:cNvPr id="17418" name="Text Box 9"/>
          <p:cNvSpPr txBox="1">
            <a:spLocks noChangeArrowheads="1"/>
          </p:cNvSpPr>
          <p:nvPr/>
        </p:nvSpPr>
        <p:spPr bwMode="auto">
          <a:xfrm>
            <a:off x="2566988" y="1989138"/>
            <a:ext cx="28813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a:t>Linear relationship?</a:t>
            </a:r>
          </a:p>
        </p:txBody>
      </p:sp>
      <p:sp>
        <p:nvSpPr>
          <p:cNvPr id="17419" name="Text Box 10"/>
          <p:cNvSpPr txBox="1">
            <a:spLocks noChangeArrowheads="1"/>
          </p:cNvSpPr>
          <p:nvPr/>
        </p:nvSpPr>
        <p:spPr bwMode="auto">
          <a:xfrm>
            <a:off x="7032625" y="1916113"/>
            <a:ext cx="2808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a:t>Log Linear relationship!</a:t>
            </a:r>
          </a:p>
        </p:txBody>
      </p:sp>
    </p:spTree>
    <p:extLst>
      <p:ext uri="{BB962C8B-B14F-4D97-AF65-F5344CB8AC3E}">
        <p14:creationId xmlns:p14="http://schemas.microsoft.com/office/powerpoint/2010/main" val="5369839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日付プレースホルダー 3"/>
          <p:cNvSpPr>
            <a:spLocks noGrp="1"/>
          </p:cNvSpPr>
          <p:nvPr>
            <p:ph type="dt" sz="quarter" idx="10"/>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2015/02/11</a:t>
            </a:r>
            <a:endParaRPr lang="en-US" altLang="ja-JP"/>
          </a:p>
        </p:txBody>
      </p:sp>
      <p:sp>
        <p:nvSpPr>
          <p:cNvPr id="18435" name="フッター プレースホルダー 4"/>
          <p:cNvSpPr>
            <a:spLocks noGrp="1"/>
          </p:cNvSpPr>
          <p:nvPr>
            <p:ph type="ftr" sz="quarter" idx="11"/>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At Tokyo campus of Univ. Tsukuba</a:t>
            </a:r>
            <a:endParaRPr lang="en-US" altLang="ja-JP"/>
          </a:p>
        </p:txBody>
      </p:sp>
      <p:sp>
        <p:nvSpPr>
          <p:cNvPr id="18437" name="Rectangle 2"/>
          <p:cNvSpPr>
            <a:spLocks noGrp="1" noChangeArrowheads="1"/>
          </p:cNvSpPr>
          <p:nvPr>
            <p:ph type="title"/>
          </p:nvPr>
        </p:nvSpPr>
        <p:spPr/>
        <p:txBody>
          <a:bodyPr>
            <a:normAutofit/>
          </a:bodyPr>
          <a:lstStyle/>
          <a:p>
            <a:pPr eaLnBrk="1" hangingPunct="1"/>
            <a:r>
              <a:rPr lang="en-US" altLang="ja-JP" sz="4000" dirty="0"/>
              <a:t>Step 2: Model </a:t>
            </a:r>
            <a:r>
              <a:rPr lang="en-US" altLang="ja-JP" sz="4000" dirty="0" smtClean="0"/>
              <a:t>Fitting for Prediction</a:t>
            </a:r>
            <a:endParaRPr lang="ja-JP" altLang="en-US" sz="4000" dirty="0"/>
          </a:p>
        </p:txBody>
      </p:sp>
      <p:sp>
        <p:nvSpPr>
          <p:cNvPr id="18438" name="Rectangle 3"/>
          <p:cNvSpPr>
            <a:spLocks noGrp="1" noChangeArrowheads="1"/>
          </p:cNvSpPr>
          <p:nvPr>
            <p:ph type="body" idx="1"/>
          </p:nvPr>
        </p:nvSpPr>
        <p:spPr/>
        <p:txBody>
          <a:bodyPr/>
          <a:lstStyle/>
          <a:p>
            <a:pPr eaLnBrk="1" hangingPunct="1">
              <a:lnSpc>
                <a:spcPct val="90000"/>
              </a:lnSpc>
            </a:pPr>
            <a:r>
              <a:rPr lang="en-US" altLang="ja-JP" dirty="0" smtClean="0"/>
              <a:t>Fitting the model or the hypothetical law to the related facts (data) to get the empirical law</a:t>
            </a:r>
            <a:endParaRPr lang="ja-JP" altLang="en-US" dirty="0" smtClean="0"/>
          </a:p>
          <a:p>
            <a:pPr lvl="1" eaLnBrk="1" hangingPunct="1">
              <a:lnSpc>
                <a:spcPct val="90000"/>
              </a:lnSpc>
            </a:pPr>
            <a:r>
              <a:rPr lang="en-US" altLang="ja-JP" dirty="0" smtClean="0"/>
              <a:t>Regression Analysis</a:t>
            </a:r>
            <a:endParaRPr lang="ja-JP" altLang="en-US" dirty="0" smtClean="0"/>
          </a:p>
          <a:p>
            <a:pPr lvl="2" eaLnBrk="1" hangingPunct="1">
              <a:lnSpc>
                <a:spcPct val="90000"/>
              </a:lnSpc>
            </a:pPr>
            <a:r>
              <a:rPr lang="en-US" altLang="ja-JP" dirty="0" smtClean="0"/>
              <a:t>Log (Business Income)</a:t>
            </a:r>
            <a:br>
              <a:rPr lang="en-US" altLang="ja-JP" dirty="0" smtClean="0"/>
            </a:br>
            <a:r>
              <a:rPr lang="en-US" altLang="ja-JP" dirty="0" smtClean="0"/>
              <a:t>=4.24+0.97 log (Working Force)+residuals</a:t>
            </a:r>
            <a:br>
              <a:rPr lang="en-US" altLang="ja-JP" dirty="0" smtClean="0"/>
            </a:br>
            <a:r>
              <a:rPr lang="en-US" altLang="ja-JP" dirty="0" smtClean="0"/>
              <a:t>standard deviation of residual=0.74</a:t>
            </a:r>
          </a:p>
          <a:p>
            <a:pPr lvl="3">
              <a:lnSpc>
                <a:spcPct val="90000"/>
              </a:lnSpc>
            </a:pPr>
            <a:r>
              <a:rPr lang="en-US" altLang="ja-JP" sz="2800" dirty="0" smtClean="0">
                <a:solidFill>
                  <a:srgbClr val="FF0000"/>
                </a:solidFill>
              </a:rPr>
              <a:t>Residual = Observed Value – </a:t>
            </a:r>
            <a:r>
              <a:rPr lang="en-US" altLang="ja-JP" sz="2800" dirty="0" smtClean="0">
                <a:solidFill>
                  <a:srgbClr val="FF0000"/>
                </a:solidFill>
              </a:rPr>
              <a:t>its Predict </a:t>
            </a:r>
            <a:r>
              <a:rPr lang="en-US" altLang="ja-JP" sz="2800" dirty="0" smtClean="0">
                <a:solidFill>
                  <a:srgbClr val="FF0000"/>
                </a:solidFill>
              </a:rPr>
              <a:t>by the </a:t>
            </a:r>
            <a:r>
              <a:rPr lang="en-US" altLang="ja-JP" sz="2800" dirty="0" smtClean="0">
                <a:solidFill>
                  <a:srgbClr val="FF0000"/>
                </a:solidFill>
              </a:rPr>
              <a:t>Model</a:t>
            </a:r>
          </a:p>
          <a:p>
            <a:pPr lvl="4">
              <a:lnSpc>
                <a:spcPct val="90000"/>
              </a:lnSpc>
            </a:pPr>
            <a:r>
              <a:rPr lang="en-US" altLang="ja-JP" sz="2800" dirty="0" smtClean="0">
                <a:solidFill>
                  <a:srgbClr val="FF0000"/>
                </a:solidFill>
              </a:rPr>
              <a:t>Prediction error</a:t>
            </a:r>
            <a:r>
              <a:rPr lang="en-US" altLang="ja-JP" sz="2800" dirty="0" smtClean="0">
                <a:solidFill>
                  <a:srgbClr val="FF0000"/>
                </a:solidFill>
              </a:rPr>
              <a:t>  </a:t>
            </a:r>
            <a:endParaRPr lang="en-US" altLang="ja-JP" sz="2800" dirty="0" smtClean="0">
              <a:solidFill>
                <a:srgbClr val="FF0000"/>
              </a:solidFill>
            </a:endParaRPr>
          </a:p>
          <a:p>
            <a:pPr lvl="3" eaLnBrk="1" hangingPunct="1">
              <a:lnSpc>
                <a:spcPct val="90000"/>
              </a:lnSpc>
            </a:pPr>
            <a:r>
              <a:rPr lang="en-US" altLang="ja-JP" dirty="0" smtClean="0"/>
              <a:t>Residual Standard </a:t>
            </a:r>
            <a:r>
              <a:rPr lang="en-US" altLang="ja-JP" dirty="0"/>
              <a:t>D</a:t>
            </a:r>
            <a:r>
              <a:rPr lang="en-US" altLang="ja-JP" dirty="0" smtClean="0"/>
              <a:t>eviation of log Business Income = 1.40 </a:t>
            </a:r>
          </a:p>
        </p:txBody>
      </p:sp>
    </p:spTree>
    <p:extLst>
      <p:ext uri="{BB962C8B-B14F-4D97-AF65-F5344CB8AC3E}">
        <p14:creationId xmlns:p14="http://schemas.microsoft.com/office/powerpoint/2010/main" val="28713794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日付プレースホルダー 4"/>
          <p:cNvSpPr>
            <a:spLocks noGrp="1"/>
          </p:cNvSpPr>
          <p:nvPr>
            <p:ph type="dt" sz="quarter" idx="10"/>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2015/02/11</a:t>
            </a:r>
            <a:endParaRPr lang="en-US" altLang="ja-JP"/>
          </a:p>
        </p:txBody>
      </p:sp>
      <p:sp>
        <p:nvSpPr>
          <p:cNvPr id="19459" name="フッター プレースホルダー 5"/>
          <p:cNvSpPr>
            <a:spLocks noGrp="1"/>
          </p:cNvSpPr>
          <p:nvPr>
            <p:ph type="ftr" sz="quarter" idx="11"/>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At Tokyo campus of Univ. Tsukuba</a:t>
            </a:r>
            <a:endParaRPr lang="en-US" altLang="ja-JP"/>
          </a:p>
        </p:txBody>
      </p:sp>
      <p:sp>
        <p:nvSpPr>
          <p:cNvPr id="19461" name="Rectangle 4"/>
          <p:cNvSpPr>
            <a:spLocks noGrp="1" noChangeArrowheads="1"/>
          </p:cNvSpPr>
          <p:nvPr>
            <p:ph type="title"/>
          </p:nvPr>
        </p:nvSpPr>
        <p:spPr/>
        <p:txBody>
          <a:bodyPr/>
          <a:lstStyle/>
          <a:p>
            <a:pPr eaLnBrk="1" hangingPunct="1"/>
            <a:r>
              <a:rPr lang="en-US" altLang="ja-JP" smtClean="0"/>
              <a:t>Fitting Model</a:t>
            </a:r>
          </a:p>
        </p:txBody>
      </p:sp>
      <p:pic>
        <p:nvPicPr>
          <p:cNvPr id="19462" name="Picture 1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72200" y="1973264"/>
            <a:ext cx="4038600" cy="3779837"/>
          </a:xfrm>
          <a:noFill/>
        </p:spPr>
      </p:pic>
      <p:pic>
        <p:nvPicPr>
          <p:cNvPr id="19463" name="Picture 1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981200" y="1973264"/>
            <a:ext cx="4038600" cy="3779837"/>
          </a:xfrm>
          <a:noFill/>
        </p:spPr>
      </p:pic>
      <p:sp>
        <p:nvSpPr>
          <p:cNvPr id="19464" name="Text Box 14"/>
          <p:cNvSpPr txBox="1">
            <a:spLocks noChangeArrowheads="1"/>
          </p:cNvSpPr>
          <p:nvPr/>
        </p:nvSpPr>
        <p:spPr bwMode="auto">
          <a:xfrm>
            <a:off x="2351089" y="1700213"/>
            <a:ext cx="18002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a:t>Original Variation</a:t>
            </a:r>
          </a:p>
        </p:txBody>
      </p:sp>
      <p:sp>
        <p:nvSpPr>
          <p:cNvPr id="19465" name="Text Box 15"/>
          <p:cNvSpPr txBox="1">
            <a:spLocks noChangeArrowheads="1"/>
          </p:cNvSpPr>
          <p:nvPr/>
        </p:nvSpPr>
        <p:spPr bwMode="auto">
          <a:xfrm>
            <a:off x="4367214" y="2708275"/>
            <a:ext cx="1368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a:t>Variation of Residuals</a:t>
            </a:r>
          </a:p>
        </p:txBody>
      </p:sp>
    </p:spTree>
    <p:extLst>
      <p:ext uri="{BB962C8B-B14F-4D97-AF65-F5344CB8AC3E}">
        <p14:creationId xmlns:p14="http://schemas.microsoft.com/office/powerpoint/2010/main" val="3093748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日付プレースホルダー 3"/>
          <p:cNvSpPr>
            <a:spLocks noGrp="1"/>
          </p:cNvSpPr>
          <p:nvPr>
            <p:ph type="dt" sz="quarter" idx="10"/>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2015/02/11</a:t>
            </a:r>
            <a:endParaRPr lang="en-US" altLang="ja-JP"/>
          </a:p>
        </p:txBody>
      </p:sp>
      <p:sp>
        <p:nvSpPr>
          <p:cNvPr id="20483" name="フッター プレースホルダー 4"/>
          <p:cNvSpPr>
            <a:spLocks noGrp="1"/>
          </p:cNvSpPr>
          <p:nvPr>
            <p:ph type="ftr" sz="quarter" idx="11"/>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At Tokyo campus of Univ. Tsukuba</a:t>
            </a:r>
            <a:endParaRPr lang="en-US" altLang="ja-JP"/>
          </a:p>
        </p:txBody>
      </p:sp>
      <p:sp>
        <p:nvSpPr>
          <p:cNvPr id="20485" name="Rectangle 2"/>
          <p:cNvSpPr>
            <a:spLocks noGrp="1" noChangeArrowheads="1"/>
          </p:cNvSpPr>
          <p:nvPr>
            <p:ph type="title"/>
          </p:nvPr>
        </p:nvSpPr>
        <p:spPr/>
        <p:txBody>
          <a:bodyPr>
            <a:normAutofit/>
          </a:bodyPr>
          <a:lstStyle/>
          <a:p>
            <a:pPr eaLnBrk="1" hangingPunct="1"/>
            <a:r>
              <a:rPr lang="en-US" altLang="ja-JP" sz="4000" dirty="0"/>
              <a:t>Step 3: Checking the Fitted </a:t>
            </a:r>
            <a:r>
              <a:rPr lang="en-US" altLang="ja-JP" sz="4000" dirty="0" smtClean="0"/>
              <a:t>Model</a:t>
            </a:r>
            <a:endParaRPr lang="ja-JP" altLang="en-US" sz="4000" dirty="0"/>
          </a:p>
        </p:txBody>
      </p:sp>
      <p:sp>
        <p:nvSpPr>
          <p:cNvPr id="20486" name="Rectangle 3"/>
          <p:cNvSpPr>
            <a:spLocks noGrp="1" noChangeArrowheads="1"/>
          </p:cNvSpPr>
          <p:nvPr>
            <p:ph type="body" idx="1"/>
          </p:nvPr>
        </p:nvSpPr>
        <p:spPr/>
        <p:txBody>
          <a:bodyPr/>
          <a:lstStyle/>
          <a:p>
            <a:pPr eaLnBrk="1" hangingPunct="1">
              <a:lnSpc>
                <a:spcPct val="80000"/>
              </a:lnSpc>
            </a:pPr>
            <a:r>
              <a:rPr lang="en-US" altLang="ja-JP" sz="2800" dirty="0"/>
              <a:t>Checking performance of the obtained law to clarify the needs of classification of the </a:t>
            </a:r>
            <a:r>
              <a:rPr lang="en-US" altLang="ja-JP" sz="2800" dirty="0" smtClean="0"/>
              <a:t>facts</a:t>
            </a:r>
            <a:endParaRPr lang="ja-JP" altLang="en-US" sz="2400" dirty="0"/>
          </a:p>
          <a:p>
            <a:pPr lvl="1" eaLnBrk="1" hangingPunct="1">
              <a:lnSpc>
                <a:spcPct val="80000"/>
              </a:lnSpc>
            </a:pPr>
            <a:r>
              <a:rPr lang="en-US" altLang="ja-JP" sz="2400" dirty="0" smtClean="0"/>
              <a:t>Diagnostics</a:t>
            </a:r>
            <a:endParaRPr lang="ja-JP" altLang="en-US" sz="2000" dirty="0"/>
          </a:p>
          <a:p>
            <a:pPr lvl="2" eaLnBrk="1" hangingPunct="1">
              <a:lnSpc>
                <a:spcPct val="80000"/>
              </a:lnSpc>
            </a:pPr>
            <a:r>
              <a:rPr lang="en-US" altLang="ja-JP" sz="2000" dirty="0"/>
              <a:t>Total Performance Measures of the </a:t>
            </a:r>
            <a:r>
              <a:rPr lang="en-US" altLang="ja-JP" sz="2000" dirty="0" smtClean="0"/>
              <a:t>prediction model</a:t>
            </a:r>
            <a:endParaRPr lang="ja-JP" altLang="en-US" sz="1800" dirty="0"/>
          </a:p>
          <a:p>
            <a:pPr lvl="3" eaLnBrk="1" hangingPunct="1">
              <a:lnSpc>
                <a:spcPct val="80000"/>
              </a:lnSpc>
            </a:pPr>
            <a:r>
              <a:rPr lang="en-US" altLang="ja-JP" sz="1800" dirty="0"/>
              <a:t>R</a:t>
            </a:r>
            <a:r>
              <a:rPr lang="en-US" altLang="ja-JP" sz="1800" baseline="30000" dirty="0"/>
              <a:t>2</a:t>
            </a:r>
            <a:r>
              <a:rPr lang="en-US" altLang="ja-JP" sz="1800" dirty="0"/>
              <a:t>, Residual </a:t>
            </a:r>
            <a:r>
              <a:rPr lang="en-US" altLang="ja-JP" sz="1800" dirty="0" smtClean="0"/>
              <a:t>SD</a:t>
            </a:r>
            <a:endParaRPr lang="ja-JP" altLang="en-US" sz="1800" baseline="30000" dirty="0"/>
          </a:p>
          <a:p>
            <a:pPr lvl="2" eaLnBrk="1" hangingPunct="1">
              <a:lnSpc>
                <a:spcPct val="80000"/>
              </a:lnSpc>
            </a:pPr>
            <a:r>
              <a:rPr lang="en-US" altLang="ja-JP" sz="2000" dirty="0">
                <a:solidFill>
                  <a:srgbClr val="FF0000"/>
                </a:solidFill>
              </a:rPr>
              <a:t>Exploring Needs for Further </a:t>
            </a:r>
            <a:r>
              <a:rPr lang="en-US" altLang="ja-JP" sz="2000" dirty="0" smtClean="0">
                <a:solidFill>
                  <a:srgbClr val="FF0000"/>
                </a:solidFill>
              </a:rPr>
              <a:t>Classification</a:t>
            </a:r>
            <a:endParaRPr lang="ja-JP" altLang="en-US" sz="1800" dirty="0">
              <a:solidFill>
                <a:srgbClr val="FF0000"/>
              </a:solidFill>
            </a:endParaRPr>
          </a:p>
          <a:p>
            <a:pPr lvl="3" eaLnBrk="1" hangingPunct="1">
              <a:lnSpc>
                <a:spcPct val="80000"/>
              </a:lnSpc>
            </a:pPr>
            <a:r>
              <a:rPr lang="en-US" altLang="ja-JP" sz="1800" dirty="0">
                <a:solidFill>
                  <a:srgbClr val="FF0000"/>
                </a:solidFill>
              </a:rPr>
              <a:t>Residual </a:t>
            </a:r>
            <a:r>
              <a:rPr lang="en-US" altLang="ja-JP" sz="1800" dirty="0" smtClean="0">
                <a:solidFill>
                  <a:srgbClr val="FF0000"/>
                </a:solidFill>
              </a:rPr>
              <a:t>Analysis</a:t>
            </a:r>
            <a:endParaRPr lang="ja-JP" altLang="en-US" sz="1800" dirty="0">
              <a:solidFill>
                <a:srgbClr val="FF0000"/>
              </a:solidFill>
            </a:endParaRPr>
          </a:p>
          <a:p>
            <a:pPr eaLnBrk="1" hangingPunct="1">
              <a:lnSpc>
                <a:spcPct val="80000"/>
              </a:lnSpc>
            </a:pPr>
            <a:endParaRPr lang="en-US" altLang="ja-JP" sz="2800" dirty="0"/>
          </a:p>
        </p:txBody>
      </p:sp>
    </p:spTree>
    <p:extLst>
      <p:ext uri="{BB962C8B-B14F-4D97-AF65-F5344CB8AC3E}">
        <p14:creationId xmlns:p14="http://schemas.microsoft.com/office/powerpoint/2010/main" val="22860600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日付プレースホルダー 4"/>
          <p:cNvSpPr>
            <a:spLocks noGrp="1"/>
          </p:cNvSpPr>
          <p:nvPr>
            <p:ph type="dt" sz="quarter" idx="10"/>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2015/02/11</a:t>
            </a:r>
            <a:endParaRPr lang="en-US" altLang="ja-JP"/>
          </a:p>
        </p:txBody>
      </p:sp>
      <p:sp>
        <p:nvSpPr>
          <p:cNvPr id="21507" name="フッター プレースホルダー 5"/>
          <p:cNvSpPr>
            <a:spLocks noGrp="1"/>
          </p:cNvSpPr>
          <p:nvPr>
            <p:ph type="ftr" sz="quarter" idx="11"/>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At Tokyo campus of Univ. Tsukuba</a:t>
            </a:r>
            <a:endParaRPr lang="en-US" altLang="ja-JP"/>
          </a:p>
        </p:txBody>
      </p:sp>
      <p:sp>
        <p:nvSpPr>
          <p:cNvPr id="21509" name="Rectangle 2"/>
          <p:cNvSpPr>
            <a:spLocks noGrp="1" noChangeArrowheads="1"/>
          </p:cNvSpPr>
          <p:nvPr>
            <p:ph type="title"/>
          </p:nvPr>
        </p:nvSpPr>
        <p:spPr/>
        <p:txBody>
          <a:bodyPr>
            <a:normAutofit/>
          </a:bodyPr>
          <a:lstStyle/>
          <a:p>
            <a:pPr eaLnBrk="1" hangingPunct="1"/>
            <a:r>
              <a:rPr lang="en-US" altLang="ja-JP" sz="4000" dirty="0"/>
              <a:t>Evolution of </a:t>
            </a:r>
            <a:r>
              <a:rPr lang="en-US" altLang="ja-JP" sz="4000" dirty="0" smtClean="0"/>
              <a:t>Prediction Model</a:t>
            </a:r>
            <a:endParaRPr lang="ja-JP" altLang="en-US" sz="4000" dirty="0"/>
          </a:p>
        </p:txBody>
      </p:sp>
      <p:sp>
        <p:nvSpPr>
          <p:cNvPr id="21510" name="Rectangle 4"/>
          <p:cNvSpPr>
            <a:spLocks noGrp="1" noChangeArrowheads="1"/>
          </p:cNvSpPr>
          <p:nvPr>
            <p:ph type="body" sz="half" idx="1"/>
          </p:nvPr>
        </p:nvSpPr>
        <p:spPr/>
        <p:txBody>
          <a:bodyPr/>
          <a:lstStyle/>
          <a:p>
            <a:pPr eaLnBrk="1" hangingPunct="1">
              <a:lnSpc>
                <a:spcPct val="90000"/>
              </a:lnSpc>
            </a:pPr>
            <a:r>
              <a:rPr lang="en-US" altLang="ja-JP" sz="2400" dirty="0"/>
              <a:t>Log(BI)=1.15</a:t>
            </a:r>
            <a:br>
              <a:rPr lang="en-US" altLang="ja-JP" sz="2400" dirty="0"/>
            </a:br>
            <a:r>
              <a:rPr lang="en-US" altLang="ja-JP" sz="2400" dirty="0"/>
              <a:t>+0.28 log(WF)</a:t>
            </a:r>
            <a:br>
              <a:rPr lang="en-US" altLang="ja-JP" sz="2400" dirty="0"/>
            </a:br>
            <a:r>
              <a:rPr lang="en-US" altLang="ja-JP" sz="2400" dirty="0"/>
              <a:t>+0.46log(</a:t>
            </a:r>
            <a:r>
              <a:rPr lang="en-US" altLang="ja-JP" sz="2400" dirty="0" err="1"/>
              <a:t>TotalAssets</a:t>
            </a:r>
            <a:r>
              <a:rPr lang="en-US" altLang="ja-JP" sz="2400" dirty="0"/>
              <a:t>)</a:t>
            </a:r>
            <a:br>
              <a:rPr lang="en-US" altLang="ja-JP" sz="2400" dirty="0"/>
            </a:br>
            <a:r>
              <a:rPr lang="en-US" altLang="ja-JP" sz="2400" dirty="0"/>
              <a:t>+0.27log(Net Debt)</a:t>
            </a:r>
            <a:br>
              <a:rPr lang="en-US" altLang="ja-JP" sz="2400" dirty="0"/>
            </a:br>
            <a:r>
              <a:rPr lang="en-US" altLang="ja-JP" sz="2400" dirty="0"/>
              <a:t>+residuals</a:t>
            </a:r>
          </a:p>
          <a:p>
            <a:pPr lvl="1" eaLnBrk="1" hangingPunct="1">
              <a:lnSpc>
                <a:spcPct val="90000"/>
              </a:lnSpc>
            </a:pPr>
            <a:r>
              <a:rPr lang="en-US" altLang="ja-JP" sz="2000" dirty="0"/>
              <a:t>R</a:t>
            </a:r>
            <a:r>
              <a:rPr lang="en-US" altLang="ja-JP" sz="2000" baseline="30000" dirty="0"/>
              <a:t>2</a:t>
            </a:r>
            <a:r>
              <a:rPr lang="en-US" altLang="ja-JP" sz="2000" dirty="0"/>
              <a:t>=0.89</a:t>
            </a:r>
            <a:br>
              <a:rPr lang="en-US" altLang="ja-JP" sz="2000" dirty="0"/>
            </a:br>
            <a:r>
              <a:rPr lang="en-US" altLang="ja-JP" sz="2000" dirty="0"/>
              <a:t>residual SD=0.47</a:t>
            </a:r>
          </a:p>
          <a:p>
            <a:pPr lvl="2" eaLnBrk="1" hangingPunct="1">
              <a:lnSpc>
                <a:spcPct val="90000"/>
              </a:lnSpc>
            </a:pPr>
            <a:r>
              <a:rPr lang="en-US" altLang="ja-JP" sz="1800" dirty="0"/>
              <a:t>Residuals SD of the simple model =0.74</a:t>
            </a:r>
          </a:p>
          <a:p>
            <a:pPr lvl="2" eaLnBrk="1" hangingPunct="1">
              <a:lnSpc>
                <a:spcPct val="90000"/>
              </a:lnSpc>
            </a:pPr>
            <a:r>
              <a:rPr lang="en-US" altLang="ja-JP" sz="1800" dirty="0"/>
              <a:t>Total performance of the prediction model is significantly improved</a:t>
            </a:r>
            <a:r>
              <a:rPr lang="en-US" altLang="ja-JP" sz="1800" dirty="0" smtClean="0"/>
              <a:t>.</a:t>
            </a:r>
            <a:endParaRPr lang="en-US" altLang="ja-JP" sz="1800" dirty="0"/>
          </a:p>
        </p:txBody>
      </p:sp>
      <p:pic>
        <p:nvPicPr>
          <p:cNvPr id="21511" name="Picture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67438" y="2205039"/>
            <a:ext cx="4038600" cy="3779837"/>
          </a:xfrm>
          <a:noFill/>
        </p:spPr>
      </p:pic>
      <p:sp>
        <p:nvSpPr>
          <p:cNvPr id="21512" name="Text Box 8"/>
          <p:cNvSpPr txBox="1">
            <a:spLocks noChangeArrowheads="1"/>
          </p:cNvSpPr>
          <p:nvPr/>
        </p:nvSpPr>
        <p:spPr bwMode="auto">
          <a:xfrm>
            <a:off x="6600825" y="1557339"/>
            <a:ext cx="1728788"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dirty="0"/>
              <a:t>Residuals of the simple model</a:t>
            </a:r>
          </a:p>
        </p:txBody>
      </p:sp>
      <p:sp>
        <p:nvSpPr>
          <p:cNvPr id="21513" name="Text Box 9"/>
          <p:cNvSpPr txBox="1">
            <a:spLocks noChangeArrowheads="1"/>
          </p:cNvSpPr>
          <p:nvPr/>
        </p:nvSpPr>
        <p:spPr bwMode="auto">
          <a:xfrm>
            <a:off x="8328026" y="1628775"/>
            <a:ext cx="18002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a:t>Residuals of the new model</a:t>
            </a:r>
          </a:p>
        </p:txBody>
      </p:sp>
    </p:spTree>
    <p:extLst>
      <p:ext uri="{BB962C8B-B14F-4D97-AF65-F5344CB8AC3E}">
        <p14:creationId xmlns:p14="http://schemas.microsoft.com/office/powerpoint/2010/main" val="15618115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日付プレースホルダー 3"/>
          <p:cNvSpPr>
            <a:spLocks noGrp="1"/>
          </p:cNvSpPr>
          <p:nvPr>
            <p:ph type="dt" sz="quarter" idx="10"/>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2015/02/11</a:t>
            </a:r>
            <a:endParaRPr lang="en-US" altLang="ja-JP"/>
          </a:p>
        </p:txBody>
      </p:sp>
      <p:sp>
        <p:nvSpPr>
          <p:cNvPr id="22531" name="フッター プレースホルダー 4"/>
          <p:cNvSpPr>
            <a:spLocks noGrp="1"/>
          </p:cNvSpPr>
          <p:nvPr>
            <p:ph type="ftr" sz="quarter" idx="11"/>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At Tokyo campus of Univ. Tsukuba</a:t>
            </a:r>
            <a:endParaRPr lang="en-US" altLang="ja-JP"/>
          </a:p>
        </p:txBody>
      </p:sp>
      <p:sp>
        <p:nvSpPr>
          <p:cNvPr id="22533" name="Rectangle 2"/>
          <p:cNvSpPr>
            <a:spLocks noGrp="1" noChangeArrowheads="1"/>
          </p:cNvSpPr>
          <p:nvPr>
            <p:ph type="title"/>
          </p:nvPr>
        </p:nvSpPr>
        <p:spPr/>
        <p:txBody>
          <a:bodyPr>
            <a:normAutofit/>
          </a:bodyPr>
          <a:lstStyle/>
          <a:p>
            <a:pPr eaLnBrk="1" hangingPunct="1"/>
            <a:r>
              <a:rPr lang="en-US" altLang="ja-JP" sz="4000" dirty="0"/>
              <a:t>Residual </a:t>
            </a:r>
            <a:r>
              <a:rPr lang="en-US" altLang="ja-JP" sz="4000" dirty="0" smtClean="0"/>
              <a:t>Analysis</a:t>
            </a:r>
            <a:r>
              <a:rPr lang="en-US" altLang="ja-JP" sz="4000" dirty="0" smtClean="0"/>
              <a:t>: Role of Prediction Errors</a:t>
            </a:r>
            <a:r>
              <a:rPr lang="ja-JP" altLang="en-US" sz="4000" dirty="0"/>
              <a:t/>
            </a:r>
            <a:br>
              <a:rPr lang="ja-JP" altLang="en-US" sz="4000" dirty="0"/>
            </a:br>
            <a:r>
              <a:rPr lang="en-US" altLang="ja-JP" sz="2800" dirty="0"/>
              <a:t>Companies such that the </a:t>
            </a:r>
            <a:r>
              <a:rPr lang="en-US" altLang="ja-JP" sz="2800" dirty="0" smtClean="0"/>
              <a:t>residuals&gt;1.5</a:t>
            </a:r>
            <a:endParaRPr lang="ja-JP" altLang="en-US" sz="2800" dirty="0"/>
          </a:p>
        </p:txBody>
      </p:sp>
      <p:sp>
        <p:nvSpPr>
          <p:cNvPr id="22534" name="Rectangle 3"/>
          <p:cNvSpPr>
            <a:spLocks noGrp="1" noChangeArrowheads="1"/>
          </p:cNvSpPr>
          <p:nvPr>
            <p:ph type="body" idx="1"/>
          </p:nvPr>
        </p:nvSpPr>
        <p:spPr/>
        <p:txBody>
          <a:bodyPr/>
          <a:lstStyle/>
          <a:p>
            <a:pPr eaLnBrk="1" hangingPunct="1">
              <a:lnSpc>
                <a:spcPct val="80000"/>
              </a:lnSpc>
            </a:pPr>
            <a:r>
              <a:rPr lang="en-US" altLang="ja-JP" sz="1600" dirty="0">
                <a:latin typeface="ＭＳ ゴシック" panose="020B0609070205080204" pitchFamily="49" charset="-128"/>
                <a:ea typeface="ＭＳ ゴシック" panose="020B0609070205080204" pitchFamily="49" charset="-128"/>
              </a:rPr>
              <a:t>1500                         ITOCHU                               1.854051</a:t>
            </a:r>
          </a:p>
          <a:p>
            <a:pPr eaLnBrk="1" hangingPunct="1">
              <a:lnSpc>
                <a:spcPct val="80000"/>
              </a:lnSpc>
            </a:pPr>
            <a:r>
              <a:rPr lang="en-US" altLang="ja-JP" sz="1600" dirty="0">
                <a:latin typeface="ＭＳ ゴシック" panose="020B0609070205080204" pitchFamily="49" charset="-128"/>
                <a:ea typeface="ＭＳ ゴシック" panose="020B0609070205080204" pitchFamily="49" charset="-128"/>
              </a:rPr>
              <a:t>1501                       Marubeni                               1.853562</a:t>
            </a:r>
          </a:p>
          <a:p>
            <a:pPr eaLnBrk="1" hangingPunct="1">
              <a:lnSpc>
                <a:spcPct val="80000"/>
              </a:lnSpc>
            </a:pPr>
            <a:r>
              <a:rPr lang="en-US" altLang="ja-JP" sz="1600" dirty="0">
                <a:latin typeface="ＭＳ ゴシック" panose="020B0609070205080204" pitchFamily="49" charset="-128"/>
                <a:ea typeface="ＭＳ ゴシック" panose="020B0609070205080204" pitchFamily="49" charset="-128"/>
              </a:rPr>
              <a:t>1502                          TOMEN                               1.835570</a:t>
            </a:r>
          </a:p>
          <a:p>
            <a:pPr eaLnBrk="1" hangingPunct="1">
              <a:lnSpc>
                <a:spcPct val="80000"/>
              </a:lnSpc>
            </a:pPr>
            <a:r>
              <a:rPr lang="en-US" altLang="ja-JP" sz="1600" dirty="0">
                <a:latin typeface="ＭＳ ゴシック" panose="020B0609070205080204" pitchFamily="49" charset="-128"/>
                <a:ea typeface="ＭＳ ゴシック" panose="020B0609070205080204" pitchFamily="49" charset="-128"/>
              </a:rPr>
              <a:t>1503                       Nichimen                               1.670540</a:t>
            </a:r>
          </a:p>
          <a:p>
            <a:pPr eaLnBrk="1" hangingPunct="1">
              <a:lnSpc>
                <a:spcPct val="80000"/>
              </a:lnSpc>
            </a:pPr>
            <a:r>
              <a:rPr lang="en-US" altLang="ja-JP" sz="1600" dirty="0">
                <a:latin typeface="ＭＳ ゴシック" panose="020B0609070205080204" pitchFamily="49" charset="-128"/>
                <a:ea typeface="ＭＳ ゴシック" panose="020B0609070205080204" pitchFamily="49" charset="-128"/>
              </a:rPr>
              <a:t>1518                      KANEMATSU                               1.761537</a:t>
            </a:r>
          </a:p>
          <a:p>
            <a:pPr eaLnBrk="1" hangingPunct="1">
              <a:lnSpc>
                <a:spcPct val="80000"/>
              </a:lnSpc>
            </a:pPr>
            <a:r>
              <a:rPr lang="en-US" altLang="ja-JP" sz="1600" dirty="0">
                <a:latin typeface="ＭＳ ゴシック" panose="020B0609070205080204" pitchFamily="49" charset="-128"/>
                <a:ea typeface="ＭＳ ゴシック" panose="020B0609070205080204" pitchFamily="49" charset="-128"/>
              </a:rPr>
              <a:t>1528                    CHUO </a:t>
            </a:r>
            <a:r>
              <a:rPr lang="en-US" altLang="ja-JP" sz="1600" dirty="0">
                <a:solidFill>
                  <a:srgbClr val="FF0000"/>
                </a:solidFill>
                <a:latin typeface="ＭＳ ゴシック" panose="020B0609070205080204" pitchFamily="49" charset="-128"/>
                <a:ea typeface="ＭＳ ゴシック" panose="020B0609070205080204" pitchFamily="49" charset="-128"/>
              </a:rPr>
              <a:t>GYORUI</a:t>
            </a:r>
            <a:r>
              <a:rPr lang="en-US" altLang="ja-JP" sz="1600" dirty="0">
                <a:latin typeface="ＭＳ ゴシック" panose="020B0609070205080204" pitchFamily="49" charset="-128"/>
                <a:ea typeface="ＭＳ ゴシック" panose="020B0609070205080204" pitchFamily="49" charset="-128"/>
              </a:rPr>
              <a:t>                               2.258017</a:t>
            </a:r>
          </a:p>
          <a:p>
            <a:pPr eaLnBrk="1" hangingPunct="1">
              <a:lnSpc>
                <a:spcPct val="80000"/>
              </a:lnSpc>
            </a:pPr>
            <a:r>
              <a:rPr lang="en-US" altLang="ja-JP" sz="1600" dirty="0">
                <a:latin typeface="ＭＳ ゴシック" panose="020B0609070205080204" pitchFamily="49" charset="-128"/>
                <a:ea typeface="ＭＳ ゴシック" panose="020B0609070205080204" pitchFamily="49" charset="-128"/>
              </a:rPr>
              <a:t>1529                   MITSUI &amp; CO.                               1.660330</a:t>
            </a:r>
          </a:p>
          <a:p>
            <a:pPr eaLnBrk="1" hangingPunct="1">
              <a:lnSpc>
                <a:spcPct val="80000"/>
              </a:lnSpc>
            </a:pPr>
            <a:r>
              <a:rPr lang="en-US" altLang="ja-JP" sz="1600" dirty="0">
                <a:latin typeface="ＭＳ ゴシック" panose="020B0609070205080204" pitchFamily="49" charset="-128"/>
                <a:ea typeface="ＭＳ ゴシック" panose="020B0609070205080204" pitchFamily="49" charset="-128"/>
              </a:rPr>
              <a:t>1536                   TOHTO </a:t>
            </a:r>
            <a:r>
              <a:rPr lang="en-US" altLang="ja-JP" sz="1600" dirty="0">
                <a:solidFill>
                  <a:srgbClr val="FFC000"/>
                </a:solidFill>
                <a:latin typeface="ＭＳ ゴシック" panose="020B0609070205080204" pitchFamily="49" charset="-128"/>
                <a:ea typeface="ＭＳ ゴシック" panose="020B0609070205080204" pitchFamily="49" charset="-128"/>
              </a:rPr>
              <a:t>SUISAN</a:t>
            </a:r>
            <a:r>
              <a:rPr lang="en-US" altLang="ja-JP" sz="1600" dirty="0">
                <a:latin typeface="ＭＳ ゴシック" panose="020B0609070205080204" pitchFamily="49" charset="-128"/>
                <a:ea typeface="ＭＳ ゴシック" panose="020B0609070205080204" pitchFamily="49" charset="-128"/>
              </a:rPr>
              <a:t>                               2.064938</a:t>
            </a:r>
          </a:p>
          <a:p>
            <a:pPr eaLnBrk="1" hangingPunct="1">
              <a:lnSpc>
                <a:spcPct val="80000"/>
              </a:lnSpc>
            </a:pPr>
            <a:r>
              <a:rPr lang="en-US" altLang="ja-JP" sz="1600" dirty="0">
                <a:latin typeface="ＭＳ ゴシック" panose="020B0609070205080204" pitchFamily="49" charset="-128"/>
                <a:ea typeface="ＭＳ ゴシック" panose="020B0609070205080204" pitchFamily="49" charset="-128"/>
              </a:rPr>
              <a:t>1537               TSUKIJI </a:t>
            </a:r>
            <a:r>
              <a:rPr lang="en-US" altLang="ja-JP" sz="1600" dirty="0">
                <a:solidFill>
                  <a:schemeClr val="accent2"/>
                </a:solidFill>
                <a:latin typeface="ＭＳ ゴシック" panose="020B0609070205080204" pitchFamily="49" charset="-128"/>
                <a:ea typeface="ＭＳ ゴシック" panose="020B0609070205080204" pitchFamily="49" charset="-128"/>
              </a:rPr>
              <a:t>UOICHIBA</a:t>
            </a:r>
            <a:r>
              <a:rPr lang="en-US" altLang="ja-JP" sz="1600" dirty="0">
                <a:latin typeface="ＭＳ ゴシック" panose="020B0609070205080204" pitchFamily="49" charset="-128"/>
                <a:ea typeface="ＭＳ ゴシック" panose="020B0609070205080204" pitchFamily="49" charset="-128"/>
              </a:rPr>
              <a:t>                               1.967221</a:t>
            </a:r>
          </a:p>
          <a:p>
            <a:pPr eaLnBrk="1" hangingPunct="1">
              <a:lnSpc>
                <a:spcPct val="80000"/>
              </a:lnSpc>
            </a:pPr>
            <a:r>
              <a:rPr lang="en-US" altLang="ja-JP" sz="1600" dirty="0">
                <a:latin typeface="ＭＳ ゴシック" panose="020B0609070205080204" pitchFamily="49" charset="-128"/>
                <a:ea typeface="ＭＳ ゴシック" panose="020B0609070205080204" pitchFamily="49" charset="-128"/>
              </a:rPr>
              <a:t>1539                 OSAKA </a:t>
            </a:r>
            <a:r>
              <a:rPr lang="en-US" altLang="ja-JP" sz="1600" dirty="0">
                <a:solidFill>
                  <a:schemeClr val="accent2"/>
                </a:solidFill>
                <a:latin typeface="ＭＳ ゴシック" panose="020B0609070205080204" pitchFamily="49" charset="-128"/>
                <a:ea typeface="ＭＳ ゴシック" panose="020B0609070205080204" pitchFamily="49" charset="-128"/>
              </a:rPr>
              <a:t>UOICHIBA</a:t>
            </a:r>
            <a:r>
              <a:rPr lang="en-US" altLang="ja-JP" sz="1600" dirty="0">
                <a:latin typeface="ＭＳ ゴシック" panose="020B0609070205080204" pitchFamily="49" charset="-128"/>
                <a:ea typeface="ＭＳ ゴシック" panose="020B0609070205080204" pitchFamily="49" charset="-128"/>
              </a:rPr>
              <a:t>                               1.878274</a:t>
            </a:r>
          </a:p>
          <a:p>
            <a:pPr eaLnBrk="1" hangingPunct="1">
              <a:lnSpc>
                <a:spcPct val="80000"/>
              </a:lnSpc>
            </a:pPr>
            <a:r>
              <a:rPr lang="en-US" altLang="ja-JP" sz="1600" dirty="0">
                <a:latin typeface="ＭＳ ゴシック" panose="020B0609070205080204" pitchFamily="49" charset="-128"/>
                <a:ea typeface="ＭＳ ゴシック" panose="020B0609070205080204" pitchFamily="49" charset="-128"/>
              </a:rPr>
              <a:t>1542                   DAITO </a:t>
            </a:r>
            <a:r>
              <a:rPr lang="en-US" altLang="ja-JP" sz="1600" dirty="0">
                <a:solidFill>
                  <a:srgbClr val="FF0000"/>
                </a:solidFill>
                <a:latin typeface="ＭＳ ゴシック" panose="020B0609070205080204" pitchFamily="49" charset="-128"/>
                <a:ea typeface="ＭＳ ゴシック" panose="020B0609070205080204" pitchFamily="49" charset="-128"/>
              </a:rPr>
              <a:t>GYORUI</a:t>
            </a:r>
            <a:r>
              <a:rPr lang="en-US" altLang="ja-JP" sz="1600" dirty="0">
                <a:latin typeface="ＭＳ ゴシック" panose="020B0609070205080204" pitchFamily="49" charset="-128"/>
                <a:ea typeface="ＭＳ ゴシック" panose="020B0609070205080204" pitchFamily="49" charset="-128"/>
              </a:rPr>
              <a:t>                               2.032328</a:t>
            </a:r>
          </a:p>
          <a:p>
            <a:pPr eaLnBrk="1" hangingPunct="1">
              <a:lnSpc>
                <a:spcPct val="80000"/>
              </a:lnSpc>
            </a:pPr>
            <a:r>
              <a:rPr lang="en-US" altLang="ja-JP" sz="1600" dirty="0">
                <a:latin typeface="ＭＳ ゴシック" panose="020B0609070205080204" pitchFamily="49" charset="-128"/>
                <a:ea typeface="ＭＳ ゴシック" panose="020B0609070205080204" pitchFamily="49" charset="-128"/>
              </a:rPr>
              <a:t>1548                       SUMITOMO                               1.960161</a:t>
            </a:r>
          </a:p>
          <a:p>
            <a:pPr eaLnBrk="1" hangingPunct="1">
              <a:lnSpc>
                <a:spcPct val="80000"/>
              </a:lnSpc>
            </a:pPr>
            <a:r>
              <a:rPr lang="en-US" altLang="ja-JP" sz="1600" dirty="0">
                <a:latin typeface="ＭＳ ゴシック" panose="020B0609070205080204" pitchFamily="49" charset="-128"/>
                <a:ea typeface="ＭＳ ゴシック" panose="020B0609070205080204" pitchFamily="49" charset="-128"/>
              </a:rPr>
              <a:t>1557                    Nissho Iwai                               1.662237</a:t>
            </a:r>
          </a:p>
          <a:p>
            <a:pPr eaLnBrk="1" hangingPunct="1">
              <a:lnSpc>
                <a:spcPct val="80000"/>
              </a:lnSpc>
            </a:pPr>
            <a:r>
              <a:rPr lang="en-US" altLang="ja-JP" sz="1600" dirty="0">
                <a:latin typeface="ＭＳ ゴシック" panose="020B0609070205080204" pitchFamily="49" charset="-128"/>
                <a:ea typeface="ＭＳ ゴシック" panose="020B0609070205080204" pitchFamily="49" charset="-128"/>
              </a:rPr>
              <a:t>1564                   TOKYO SANGYO                               2.552716</a:t>
            </a:r>
          </a:p>
          <a:p>
            <a:pPr eaLnBrk="1" hangingPunct="1">
              <a:lnSpc>
                <a:spcPct val="80000"/>
              </a:lnSpc>
            </a:pPr>
            <a:r>
              <a:rPr lang="en-US" altLang="ja-JP" sz="1600" dirty="0">
                <a:latin typeface="ＭＳ ゴシック" panose="020B0609070205080204" pitchFamily="49" charset="-128"/>
                <a:ea typeface="ＭＳ ゴシック" panose="020B0609070205080204" pitchFamily="49" charset="-128"/>
              </a:rPr>
              <a:t>1625                   CHUBU </a:t>
            </a:r>
            <a:r>
              <a:rPr lang="en-US" altLang="ja-JP" sz="1600" dirty="0">
                <a:solidFill>
                  <a:srgbClr val="FFC000"/>
                </a:solidFill>
                <a:latin typeface="ＭＳ ゴシック" panose="020B0609070205080204" pitchFamily="49" charset="-128"/>
                <a:ea typeface="ＭＳ ゴシック" panose="020B0609070205080204" pitchFamily="49" charset="-128"/>
              </a:rPr>
              <a:t>SUISAN</a:t>
            </a:r>
            <a:r>
              <a:rPr lang="en-US" altLang="ja-JP" sz="1600" dirty="0">
                <a:latin typeface="ＭＳ ゴシック" panose="020B0609070205080204" pitchFamily="49" charset="-128"/>
                <a:ea typeface="ＭＳ ゴシック" panose="020B0609070205080204" pitchFamily="49" charset="-128"/>
              </a:rPr>
              <a:t>                               1.769532</a:t>
            </a:r>
          </a:p>
          <a:p>
            <a:pPr eaLnBrk="1" hangingPunct="1">
              <a:lnSpc>
                <a:spcPct val="80000"/>
              </a:lnSpc>
            </a:pPr>
            <a:r>
              <a:rPr lang="en-US" altLang="ja-JP" sz="1600" dirty="0">
                <a:latin typeface="ＭＳ ゴシック" panose="020B0609070205080204" pitchFamily="49" charset="-128"/>
                <a:ea typeface="ＭＳ ゴシック" panose="020B0609070205080204" pitchFamily="49" charset="-128"/>
              </a:rPr>
              <a:t>2090                  SHINKO </a:t>
            </a:r>
            <a:r>
              <a:rPr lang="en-US" altLang="ja-JP" sz="1600" dirty="0">
                <a:solidFill>
                  <a:srgbClr val="FF0000"/>
                </a:solidFill>
                <a:latin typeface="ＭＳ ゴシック" panose="020B0609070205080204" pitchFamily="49" charset="-128"/>
                <a:ea typeface="ＭＳ ゴシック" panose="020B0609070205080204" pitchFamily="49" charset="-128"/>
              </a:rPr>
              <a:t>GYORUI</a:t>
            </a:r>
            <a:r>
              <a:rPr lang="en-US" altLang="ja-JP" sz="1600" dirty="0">
                <a:latin typeface="ＭＳ ゴシック" panose="020B0609070205080204" pitchFamily="49" charset="-128"/>
                <a:ea typeface="ＭＳ ゴシック" panose="020B0609070205080204" pitchFamily="49" charset="-128"/>
              </a:rPr>
              <a:t>                               2.031702</a:t>
            </a:r>
          </a:p>
          <a:p>
            <a:pPr eaLnBrk="1" hangingPunct="1">
              <a:lnSpc>
                <a:spcPct val="80000"/>
              </a:lnSpc>
            </a:pPr>
            <a:endParaRPr lang="en-US" altLang="ja-JP" sz="16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7844440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日付プレースホルダー 3"/>
          <p:cNvSpPr>
            <a:spLocks noGrp="1"/>
          </p:cNvSpPr>
          <p:nvPr>
            <p:ph type="dt" sz="quarter" idx="10"/>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2015/02/11</a:t>
            </a:r>
            <a:endParaRPr lang="en-US" altLang="ja-JP"/>
          </a:p>
        </p:txBody>
      </p:sp>
      <p:sp>
        <p:nvSpPr>
          <p:cNvPr id="23555" name="フッター プレースホルダー 4"/>
          <p:cNvSpPr>
            <a:spLocks noGrp="1"/>
          </p:cNvSpPr>
          <p:nvPr>
            <p:ph type="ftr" sz="quarter" idx="11"/>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At Tokyo campus of Univ. Tsukuba</a:t>
            </a:r>
            <a:endParaRPr lang="en-US" altLang="ja-JP"/>
          </a:p>
        </p:txBody>
      </p:sp>
      <p:sp>
        <p:nvSpPr>
          <p:cNvPr id="23557" name="Rectangle 2"/>
          <p:cNvSpPr>
            <a:spLocks noGrp="1" noChangeArrowheads="1"/>
          </p:cNvSpPr>
          <p:nvPr>
            <p:ph type="title"/>
          </p:nvPr>
        </p:nvSpPr>
        <p:spPr/>
        <p:txBody>
          <a:bodyPr/>
          <a:lstStyle/>
          <a:p>
            <a:pPr eaLnBrk="1" hangingPunct="1"/>
            <a:r>
              <a:rPr lang="en-US" altLang="ja-JP" sz="3200" dirty="0"/>
              <a:t>Companies such that the residuals&lt; -</a:t>
            </a:r>
            <a:r>
              <a:rPr lang="en-US" altLang="ja-JP" sz="3200" dirty="0" smtClean="0"/>
              <a:t>1.3</a:t>
            </a:r>
            <a:endParaRPr lang="ja-JP" altLang="en-US" sz="3200" dirty="0"/>
          </a:p>
        </p:txBody>
      </p:sp>
      <p:sp>
        <p:nvSpPr>
          <p:cNvPr id="23558" name="Rectangle 3"/>
          <p:cNvSpPr>
            <a:spLocks noGrp="1" noChangeArrowheads="1"/>
          </p:cNvSpPr>
          <p:nvPr>
            <p:ph type="body" idx="1"/>
          </p:nvPr>
        </p:nvSpPr>
        <p:spPr/>
        <p:txBody>
          <a:bodyPr>
            <a:normAutofit lnSpcReduction="10000"/>
          </a:bodyPr>
          <a:lstStyle/>
          <a:p>
            <a:pPr eaLnBrk="1" hangingPunct="1">
              <a:lnSpc>
                <a:spcPct val="80000"/>
              </a:lnSpc>
            </a:pPr>
            <a:r>
              <a:rPr lang="en-US" altLang="ja-JP" sz="1400" dirty="0">
                <a:latin typeface="ＭＳ ゴシック" panose="020B0609070205080204" pitchFamily="49" charset="-128"/>
                <a:ea typeface="ＭＳ ゴシック" panose="020B0609070205080204" pitchFamily="49" charset="-128"/>
              </a:rPr>
              <a:t>9                      Chugai Mining                               -1.521919</a:t>
            </a:r>
          </a:p>
          <a:p>
            <a:pPr eaLnBrk="1" hangingPunct="1">
              <a:lnSpc>
                <a:spcPct val="80000"/>
              </a:lnSpc>
            </a:pPr>
            <a:r>
              <a:rPr lang="en-US" altLang="ja-JP" sz="1400" dirty="0">
                <a:latin typeface="ＭＳ ゴシック" panose="020B0609070205080204" pitchFamily="49" charset="-128"/>
                <a:ea typeface="ＭＳ ゴシック" panose="020B0609070205080204" pitchFamily="49" charset="-128"/>
              </a:rPr>
              <a:t>480                KYOWA HAKKO KOGYO                               -1.392347</a:t>
            </a:r>
          </a:p>
          <a:p>
            <a:pPr eaLnBrk="1" hangingPunct="1">
              <a:lnSpc>
                <a:spcPct val="80000"/>
              </a:lnSpc>
            </a:pPr>
            <a:r>
              <a:rPr lang="en-US" altLang="ja-JP" sz="1400" dirty="0">
                <a:latin typeface="ＭＳ ゴシック" panose="020B0609070205080204" pitchFamily="49" charset="-128"/>
                <a:ea typeface="ＭＳ ゴシック" panose="020B0609070205080204" pitchFamily="49" charset="-128"/>
              </a:rPr>
              <a:t>548                      Green Cross                               -1.819432</a:t>
            </a:r>
          </a:p>
          <a:p>
            <a:pPr eaLnBrk="1" hangingPunct="1">
              <a:lnSpc>
                <a:spcPct val="80000"/>
              </a:lnSpc>
            </a:pPr>
            <a:r>
              <a:rPr lang="en-US" altLang="ja-JP" sz="1400" dirty="0">
                <a:latin typeface="ＭＳ ゴシック" panose="020B0609070205080204" pitchFamily="49" charset="-128"/>
                <a:ea typeface="ＭＳ ゴシック" panose="020B0609070205080204" pitchFamily="49" charset="-128"/>
              </a:rPr>
              <a:t>568           INTERNATIONAL REAGENTS                               -1.557378</a:t>
            </a:r>
          </a:p>
          <a:p>
            <a:pPr eaLnBrk="1" hangingPunct="1">
              <a:lnSpc>
                <a:spcPct val="80000"/>
              </a:lnSpc>
            </a:pPr>
            <a:r>
              <a:rPr lang="en-US" altLang="ja-JP" sz="1400" dirty="0">
                <a:latin typeface="ＭＳ ゴシック" panose="020B0609070205080204" pitchFamily="49" charset="-128"/>
                <a:ea typeface="ＭＳ ゴシック" panose="020B0609070205080204" pitchFamily="49" charset="-128"/>
              </a:rPr>
              <a:t>955                      ISEKI &amp; CO.                               -1.372723</a:t>
            </a:r>
          </a:p>
          <a:p>
            <a:pPr eaLnBrk="1" hangingPunct="1">
              <a:lnSpc>
                <a:spcPct val="80000"/>
              </a:lnSpc>
            </a:pPr>
            <a:r>
              <a:rPr lang="en-US" altLang="ja-JP" sz="1400" dirty="0">
                <a:latin typeface="ＭＳ ゴシック" panose="020B0609070205080204" pitchFamily="49" charset="-128"/>
                <a:ea typeface="ＭＳ ゴシック" panose="020B0609070205080204" pitchFamily="49" charset="-128"/>
              </a:rPr>
              <a:t>1142                  SANYO ELECTRIC                               -1.338558</a:t>
            </a:r>
          </a:p>
          <a:p>
            <a:pPr eaLnBrk="1" hangingPunct="1">
              <a:lnSpc>
                <a:spcPct val="80000"/>
              </a:lnSpc>
            </a:pPr>
            <a:r>
              <a:rPr lang="en-US" altLang="ja-JP" sz="1400" dirty="0">
                <a:latin typeface="ＭＳ ゴシック" panose="020B0609070205080204" pitchFamily="49" charset="-128"/>
                <a:ea typeface="ＭＳ ゴシック" panose="020B0609070205080204" pitchFamily="49" charset="-128"/>
              </a:rPr>
              <a:t>1762                 HOKKAIDO SHINKO                               -1.536938</a:t>
            </a:r>
          </a:p>
          <a:p>
            <a:pPr eaLnBrk="1" hangingPunct="1">
              <a:lnSpc>
                <a:spcPct val="80000"/>
              </a:lnSpc>
            </a:pPr>
            <a:r>
              <a:rPr lang="en-US" altLang="ja-JP" sz="1400" dirty="0">
                <a:latin typeface="ＭＳ ゴシック" panose="020B0609070205080204" pitchFamily="49" charset="-128"/>
                <a:ea typeface="ＭＳ ゴシック" panose="020B0609070205080204" pitchFamily="49" charset="-128"/>
              </a:rPr>
              <a:t>1781                    TOBU </a:t>
            </a:r>
            <a:r>
              <a:rPr lang="en-US" altLang="ja-JP" sz="1400" dirty="0">
                <a:solidFill>
                  <a:srgbClr val="FF0000"/>
                </a:solidFill>
                <a:latin typeface="ＭＳ ゴシック" panose="020B0609070205080204" pitchFamily="49" charset="-128"/>
                <a:ea typeface="ＭＳ ゴシック" panose="020B0609070205080204" pitchFamily="49" charset="-128"/>
              </a:rPr>
              <a:t>RAILWAY</a:t>
            </a:r>
            <a:r>
              <a:rPr lang="en-US" altLang="ja-JP" sz="1400" dirty="0">
                <a:latin typeface="ＭＳ ゴシック" panose="020B0609070205080204" pitchFamily="49" charset="-128"/>
                <a:ea typeface="ＭＳ ゴシック" panose="020B0609070205080204" pitchFamily="49" charset="-128"/>
              </a:rPr>
              <a:t>                               -1.322300</a:t>
            </a:r>
          </a:p>
          <a:p>
            <a:pPr eaLnBrk="1" hangingPunct="1">
              <a:lnSpc>
                <a:spcPct val="80000"/>
              </a:lnSpc>
            </a:pPr>
            <a:r>
              <a:rPr lang="en-US" altLang="ja-JP" sz="1400" dirty="0">
                <a:latin typeface="ＭＳ ゴシック" panose="020B0609070205080204" pitchFamily="49" charset="-128"/>
                <a:ea typeface="ＭＳ ゴシック" panose="020B0609070205080204" pitchFamily="49" charset="-128"/>
              </a:rPr>
              <a:t>1786 Keihin Electric Express </a:t>
            </a:r>
            <a:r>
              <a:rPr lang="en-US" altLang="ja-JP" sz="1400" dirty="0">
                <a:solidFill>
                  <a:srgbClr val="FF0000"/>
                </a:solidFill>
                <a:latin typeface="ＭＳ ゴシック" panose="020B0609070205080204" pitchFamily="49" charset="-128"/>
                <a:ea typeface="ＭＳ ゴシック" panose="020B0609070205080204" pitchFamily="49" charset="-128"/>
              </a:rPr>
              <a:t>Railway</a:t>
            </a:r>
            <a:r>
              <a:rPr lang="en-US" altLang="ja-JP" sz="1400" dirty="0">
                <a:latin typeface="ＭＳ ゴシック" panose="020B0609070205080204" pitchFamily="49" charset="-128"/>
                <a:ea typeface="ＭＳ ゴシック" panose="020B0609070205080204" pitchFamily="49" charset="-128"/>
              </a:rPr>
              <a:t>                               -1.354466</a:t>
            </a:r>
          </a:p>
          <a:p>
            <a:pPr eaLnBrk="1" hangingPunct="1">
              <a:lnSpc>
                <a:spcPct val="80000"/>
              </a:lnSpc>
            </a:pPr>
            <a:r>
              <a:rPr lang="en-US" altLang="ja-JP" sz="1400" dirty="0">
                <a:latin typeface="ＭＳ ゴシック" panose="020B0609070205080204" pitchFamily="49" charset="-128"/>
                <a:ea typeface="ＭＳ ゴシック" panose="020B0609070205080204" pitchFamily="49" charset="-128"/>
              </a:rPr>
              <a:t>1787         Odakyu </a:t>
            </a:r>
            <a:r>
              <a:rPr lang="en-US" altLang="ja-JP" sz="1400" dirty="0" smtClean="0">
                <a:latin typeface="ＭＳ ゴシック" panose="020B0609070205080204" pitchFamily="49" charset="-128"/>
                <a:ea typeface="ＭＳ ゴシック" panose="020B0609070205080204" pitchFamily="49" charset="-128"/>
              </a:rPr>
              <a:t>Electric </a:t>
            </a:r>
            <a:r>
              <a:rPr lang="en-US" altLang="ja-JP" sz="1400" dirty="0" smtClean="0">
                <a:solidFill>
                  <a:srgbClr val="FF0000"/>
                </a:solidFill>
                <a:latin typeface="ＭＳ ゴシック" panose="020B0609070205080204" pitchFamily="49" charset="-128"/>
                <a:ea typeface="ＭＳ ゴシック" panose="020B0609070205080204" pitchFamily="49" charset="-128"/>
              </a:rPr>
              <a:t>Railway</a:t>
            </a:r>
            <a:r>
              <a:rPr lang="en-US" altLang="ja-JP" sz="1400" dirty="0" smtClean="0">
                <a:latin typeface="ＭＳ ゴシック" panose="020B0609070205080204" pitchFamily="49" charset="-128"/>
                <a:ea typeface="ＭＳ ゴシック" panose="020B0609070205080204" pitchFamily="49" charset="-128"/>
              </a:rPr>
              <a:t>                               -</a:t>
            </a:r>
            <a:r>
              <a:rPr lang="en-US" altLang="ja-JP" sz="1400" dirty="0">
                <a:latin typeface="ＭＳ ゴシック" panose="020B0609070205080204" pitchFamily="49" charset="-128"/>
                <a:ea typeface="ＭＳ ゴシック" panose="020B0609070205080204" pitchFamily="49" charset="-128"/>
              </a:rPr>
              <a:t>1.333317</a:t>
            </a:r>
          </a:p>
          <a:p>
            <a:pPr eaLnBrk="1" hangingPunct="1">
              <a:lnSpc>
                <a:spcPct val="80000"/>
              </a:lnSpc>
            </a:pPr>
            <a:r>
              <a:rPr lang="en-US" altLang="ja-JP" sz="1400" dirty="0">
                <a:latin typeface="ＭＳ ゴシック" panose="020B0609070205080204" pitchFamily="49" charset="-128"/>
                <a:ea typeface="ＭＳ ゴシック" panose="020B0609070205080204" pitchFamily="49" charset="-128"/>
              </a:rPr>
              <a:t>1789         Keisei Electric </a:t>
            </a:r>
            <a:r>
              <a:rPr lang="en-US" altLang="ja-JP" sz="1400" dirty="0" smtClean="0">
                <a:solidFill>
                  <a:srgbClr val="FF0000"/>
                </a:solidFill>
                <a:latin typeface="ＭＳ ゴシック" panose="020B0609070205080204" pitchFamily="49" charset="-128"/>
                <a:ea typeface="ＭＳ ゴシック" panose="020B0609070205080204" pitchFamily="49" charset="-128"/>
              </a:rPr>
              <a:t>Railway</a:t>
            </a:r>
            <a:r>
              <a:rPr lang="en-US" altLang="ja-JP" sz="1400" dirty="0" smtClean="0">
                <a:latin typeface="ＭＳ ゴシック" panose="020B0609070205080204" pitchFamily="49" charset="-128"/>
                <a:ea typeface="ＭＳ ゴシック" panose="020B0609070205080204" pitchFamily="49" charset="-128"/>
              </a:rPr>
              <a:t>                               </a:t>
            </a:r>
            <a:r>
              <a:rPr lang="en-US" altLang="ja-JP" sz="1400" dirty="0">
                <a:latin typeface="ＭＳ ゴシック" panose="020B0609070205080204" pitchFamily="49" charset="-128"/>
                <a:ea typeface="ＭＳ ゴシック" panose="020B0609070205080204" pitchFamily="49" charset="-128"/>
              </a:rPr>
              <a:t>-1.389206</a:t>
            </a:r>
          </a:p>
          <a:p>
            <a:pPr eaLnBrk="1" hangingPunct="1">
              <a:lnSpc>
                <a:spcPct val="80000"/>
              </a:lnSpc>
            </a:pPr>
            <a:r>
              <a:rPr lang="en-US" altLang="ja-JP" sz="1400" dirty="0">
                <a:latin typeface="ＭＳ ゴシック" panose="020B0609070205080204" pitchFamily="49" charset="-128"/>
                <a:ea typeface="ＭＳ ゴシック" panose="020B0609070205080204" pitchFamily="49" charset="-128"/>
              </a:rPr>
              <a:t>1798            Kinki Nippon </a:t>
            </a:r>
            <a:r>
              <a:rPr lang="en-US" altLang="ja-JP" sz="1400" dirty="0">
                <a:solidFill>
                  <a:srgbClr val="FF0000"/>
                </a:solidFill>
                <a:latin typeface="ＭＳ ゴシック" panose="020B0609070205080204" pitchFamily="49" charset="-128"/>
                <a:ea typeface="ＭＳ ゴシック" panose="020B0609070205080204" pitchFamily="49" charset="-128"/>
              </a:rPr>
              <a:t>Railway</a:t>
            </a:r>
            <a:r>
              <a:rPr lang="en-US" altLang="ja-JP" sz="1400" dirty="0">
                <a:latin typeface="ＭＳ ゴシック" panose="020B0609070205080204" pitchFamily="49" charset="-128"/>
                <a:ea typeface="ＭＳ ゴシック" panose="020B0609070205080204" pitchFamily="49" charset="-128"/>
              </a:rPr>
              <a:t>                               -1.387198</a:t>
            </a:r>
          </a:p>
          <a:p>
            <a:pPr eaLnBrk="1" hangingPunct="1">
              <a:lnSpc>
                <a:spcPct val="80000"/>
              </a:lnSpc>
            </a:pPr>
            <a:r>
              <a:rPr lang="en-US" altLang="ja-JP" sz="1400" dirty="0">
                <a:latin typeface="ＭＳ ゴシック" panose="020B0609070205080204" pitchFamily="49" charset="-128"/>
                <a:ea typeface="ＭＳ ゴシック" panose="020B0609070205080204" pitchFamily="49" charset="-128"/>
              </a:rPr>
              <a:t>1800        HANSHIN ELECTRIC </a:t>
            </a:r>
            <a:r>
              <a:rPr lang="en-US" altLang="ja-JP" sz="1400" dirty="0">
                <a:solidFill>
                  <a:srgbClr val="FF0000"/>
                </a:solidFill>
                <a:latin typeface="ＭＳ ゴシック" panose="020B0609070205080204" pitchFamily="49" charset="-128"/>
                <a:ea typeface="ＭＳ ゴシック" panose="020B0609070205080204" pitchFamily="49" charset="-128"/>
              </a:rPr>
              <a:t>RAILWAY</a:t>
            </a:r>
            <a:r>
              <a:rPr lang="en-US" altLang="ja-JP" sz="1400" dirty="0">
                <a:latin typeface="ＭＳ ゴシック" panose="020B0609070205080204" pitchFamily="49" charset="-128"/>
                <a:ea typeface="ＭＳ ゴシック" panose="020B0609070205080204" pitchFamily="49" charset="-128"/>
              </a:rPr>
              <a:t>                               -1.381091</a:t>
            </a:r>
          </a:p>
          <a:p>
            <a:pPr eaLnBrk="1" hangingPunct="1">
              <a:lnSpc>
                <a:spcPct val="80000"/>
              </a:lnSpc>
            </a:pPr>
            <a:r>
              <a:rPr lang="en-US" altLang="ja-JP" sz="1400" dirty="0">
                <a:latin typeface="ＭＳ ゴシック" panose="020B0609070205080204" pitchFamily="49" charset="-128"/>
                <a:ea typeface="ＭＳ ゴシック" panose="020B0609070205080204" pitchFamily="49" charset="-128"/>
              </a:rPr>
              <a:t>1801         </a:t>
            </a:r>
            <a:r>
              <a:rPr lang="en-US" altLang="ja-JP" sz="1400" dirty="0" err="1">
                <a:latin typeface="ＭＳ ゴシック" panose="020B0609070205080204" pitchFamily="49" charset="-128"/>
                <a:ea typeface="ＭＳ ゴシック" panose="020B0609070205080204" pitchFamily="49" charset="-128"/>
              </a:rPr>
              <a:t>Nankai</a:t>
            </a:r>
            <a:r>
              <a:rPr lang="en-US" altLang="ja-JP" sz="1400" dirty="0">
                <a:latin typeface="ＭＳ ゴシック" panose="020B0609070205080204" pitchFamily="49" charset="-128"/>
                <a:ea typeface="ＭＳ ゴシック" panose="020B0609070205080204" pitchFamily="49" charset="-128"/>
              </a:rPr>
              <a:t> Electric </a:t>
            </a:r>
            <a:r>
              <a:rPr lang="en-US" altLang="ja-JP" sz="1400" dirty="0">
                <a:solidFill>
                  <a:srgbClr val="FF0000"/>
                </a:solidFill>
                <a:latin typeface="ＭＳ ゴシック" panose="020B0609070205080204" pitchFamily="49" charset="-128"/>
                <a:ea typeface="ＭＳ ゴシック" panose="020B0609070205080204" pitchFamily="49" charset="-128"/>
              </a:rPr>
              <a:t>Railway</a:t>
            </a:r>
            <a:r>
              <a:rPr lang="en-US" altLang="ja-JP" sz="1400" dirty="0">
                <a:latin typeface="ＭＳ ゴシック" panose="020B0609070205080204" pitchFamily="49" charset="-128"/>
                <a:ea typeface="ＭＳ ゴシック" panose="020B0609070205080204" pitchFamily="49" charset="-128"/>
              </a:rPr>
              <a:t>                               -1.490005</a:t>
            </a:r>
          </a:p>
          <a:p>
            <a:pPr eaLnBrk="1" hangingPunct="1">
              <a:lnSpc>
                <a:spcPct val="80000"/>
              </a:lnSpc>
            </a:pPr>
            <a:r>
              <a:rPr lang="en-US" altLang="ja-JP" sz="1400" dirty="0">
                <a:latin typeface="ＭＳ ゴシック" panose="020B0609070205080204" pitchFamily="49" charset="-128"/>
                <a:ea typeface="ＭＳ ゴシック" panose="020B0609070205080204" pitchFamily="49" charset="-128"/>
              </a:rPr>
              <a:t>1803           Kobe Electric </a:t>
            </a:r>
            <a:r>
              <a:rPr lang="en-US" altLang="ja-JP" sz="1400" dirty="0">
                <a:solidFill>
                  <a:srgbClr val="FF0000"/>
                </a:solidFill>
                <a:latin typeface="ＭＳ ゴシック" panose="020B0609070205080204" pitchFamily="49" charset="-128"/>
                <a:ea typeface="ＭＳ ゴシック" panose="020B0609070205080204" pitchFamily="49" charset="-128"/>
              </a:rPr>
              <a:t>Railway</a:t>
            </a:r>
            <a:r>
              <a:rPr lang="en-US" altLang="ja-JP" sz="1400" dirty="0">
                <a:latin typeface="ＭＳ ゴシック" panose="020B0609070205080204" pitchFamily="49" charset="-128"/>
                <a:ea typeface="ＭＳ ゴシック" panose="020B0609070205080204" pitchFamily="49" charset="-128"/>
              </a:rPr>
              <a:t>                               -1.667814</a:t>
            </a:r>
          </a:p>
          <a:p>
            <a:pPr eaLnBrk="1" hangingPunct="1">
              <a:lnSpc>
                <a:spcPct val="80000"/>
              </a:lnSpc>
            </a:pPr>
            <a:r>
              <a:rPr lang="en-US" altLang="ja-JP" sz="1400" dirty="0">
                <a:latin typeface="ＭＳ ゴシック" panose="020B0609070205080204" pitchFamily="49" charset="-128"/>
                <a:ea typeface="ＭＳ ゴシック" panose="020B0609070205080204" pitchFamily="49" charset="-128"/>
              </a:rPr>
              <a:t>1804                 Nagoya </a:t>
            </a:r>
            <a:r>
              <a:rPr lang="en-US" altLang="ja-JP" sz="1400" dirty="0">
                <a:solidFill>
                  <a:srgbClr val="FF0000"/>
                </a:solidFill>
                <a:latin typeface="ＭＳ ゴシック" panose="020B0609070205080204" pitchFamily="49" charset="-128"/>
                <a:ea typeface="ＭＳ ゴシック" panose="020B0609070205080204" pitchFamily="49" charset="-128"/>
              </a:rPr>
              <a:t>Railroad</a:t>
            </a:r>
            <a:r>
              <a:rPr lang="en-US" altLang="ja-JP" sz="1400" dirty="0">
                <a:latin typeface="ＭＳ ゴシック" panose="020B0609070205080204" pitchFamily="49" charset="-128"/>
                <a:ea typeface="ＭＳ ゴシック" panose="020B0609070205080204" pitchFamily="49" charset="-128"/>
              </a:rPr>
              <a:t>                               -1.348491</a:t>
            </a:r>
          </a:p>
          <a:p>
            <a:pPr eaLnBrk="1" hangingPunct="1">
              <a:lnSpc>
                <a:spcPct val="80000"/>
              </a:lnSpc>
            </a:pPr>
            <a:r>
              <a:rPr lang="en-US" altLang="ja-JP" sz="1400" dirty="0">
                <a:latin typeface="ＭＳ ゴシック" panose="020B0609070205080204" pitchFamily="49" charset="-128"/>
                <a:ea typeface="ＭＳ ゴシック" panose="020B0609070205080204" pitchFamily="49" charset="-128"/>
              </a:rPr>
              <a:t>1807          Sanyo Electric </a:t>
            </a:r>
            <a:r>
              <a:rPr lang="en-US" altLang="ja-JP" sz="1400" dirty="0">
                <a:solidFill>
                  <a:srgbClr val="FF0000"/>
                </a:solidFill>
                <a:latin typeface="ＭＳ ゴシック" panose="020B0609070205080204" pitchFamily="49" charset="-128"/>
                <a:ea typeface="ＭＳ ゴシック" panose="020B0609070205080204" pitchFamily="49" charset="-128"/>
              </a:rPr>
              <a:t>Railway</a:t>
            </a:r>
            <a:r>
              <a:rPr lang="en-US" altLang="ja-JP" sz="1400" dirty="0">
                <a:latin typeface="ＭＳ ゴシック" panose="020B0609070205080204" pitchFamily="49" charset="-128"/>
                <a:ea typeface="ＭＳ ゴシック" panose="020B0609070205080204" pitchFamily="49" charset="-128"/>
              </a:rPr>
              <a:t>                               -1.558611</a:t>
            </a:r>
          </a:p>
          <a:p>
            <a:pPr eaLnBrk="1" hangingPunct="1">
              <a:lnSpc>
                <a:spcPct val="80000"/>
              </a:lnSpc>
            </a:pPr>
            <a:r>
              <a:rPr lang="en-US" altLang="ja-JP" sz="1400" dirty="0">
                <a:latin typeface="ＭＳ ゴシック" panose="020B0609070205080204" pitchFamily="49" charset="-128"/>
                <a:ea typeface="ＭＳ ゴシック" panose="020B0609070205080204" pitchFamily="49" charset="-128"/>
              </a:rPr>
              <a:t>1876            </a:t>
            </a:r>
            <a:r>
              <a:rPr lang="en-US" altLang="ja-JP" sz="1400" dirty="0" err="1">
                <a:latin typeface="ＭＳ ゴシック" panose="020B0609070205080204" pitchFamily="49" charset="-128"/>
                <a:ea typeface="ＭＳ ゴシック" panose="020B0609070205080204" pitchFamily="49" charset="-128"/>
              </a:rPr>
              <a:t>Nihonbashi</a:t>
            </a:r>
            <a:r>
              <a:rPr lang="en-US" altLang="ja-JP" sz="1400" dirty="0">
                <a:latin typeface="ＭＳ ゴシック" panose="020B0609070205080204" pitchFamily="49" charset="-128"/>
                <a:ea typeface="ＭＳ ゴシック" panose="020B0609070205080204" pitchFamily="49" charset="-128"/>
              </a:rPr>
              <a:t> Warehouse                               -1.327809</a:t>
            </a:r>
          </a:p>
          <a:p>
            <a:pPr eaLnBrk="1" hangingPunct="1">
              <a:lnSpc>
                <a:spcPct val="80000"/>
              </a:lnSpc>
            </a:pPr>
            <a:r>
              <a:rPr lang="en-US" altLang="ja-JP" sz="1400" dirty="0">
                <a:latin typeface="ＭＳ ゴシック" panose="020B0609070205080204" pitchFamily="49" charset="-128"/>
                <a:ea typeface="ＭＳ ゴシック" panose="020B0609070205080204" pitchFamily="49" charset="-128"/>
              </a:rPr>
              <a:t>1945                           WESCO                               -1.861918</a:t>
            </a:r>
          </a:p>
          <a:p>
            <a:pPr eaLnBrk="1" hangingPunct="1">
              <a:lnSpc>
                <a:spcPct val="80000"/>
              </a:lnSpc>
            </a:pPr>
            <a:r>
              <a:rPr lang="en-US" altLang="ja-JP" sz="1400" dirty="0">
                <a:latin typeface="ＭＳ ゴシック" panose="020B0609070205080204" pitchFamily="49" charset="-128"/>
                <a:ea typeface="ＭＳ ゴシック" panose="020B0609070205080204" pitchFamily="49" charset="-128"/>
              </a:rPr>
              <a:t>1954             </a:t>
            </a:r>
            <a:r>
              <a:rPr lang="en-US" altLang="ja-JP" sz="1400" dirty="0" err="1">
                <a:latin typeface="ＭＳ ゴシック" panose="020B0609070205080204" pitchFamily="49" charset="-128"/>
                <a:ea typeface="ＭＳ ゴシック" panose="020B0609070205080204" pitchFamily="49" charset="-128"/>
              </a:rPr>
              <a:t>Koshien</a:t>
            </a:r>
            <a:r>
              <a:rPr lang="en-US" altLang="ja-JP" sz="1400" dirty="0">
                <a:latin typeface="ＭＳ ゴシック" panose="020B0609070205080204" pitchFamily="49" charset="-128"/>
                <a:ea typeface="ＭＳ ゴシック" panose="020B0609070205080204" pitchFamily="49" charset="-128"/>
              </a:rPr>
              <a:t> </a:t>
            </a:r>
            <a:r>
              <a:rPr lang="en-US" altLang="ja-JP" sz="1400" dirty="0" err="1">
                <a:latin typeface="ＭＳ ゴシック" panose="020B0609070205080204" pitchFamily="49" charset="-128"/>
                <a:ea typeface="ＭＳ ゴシック" panose="020B0609070205080204" pitchFamily="49" charset="-128"/>
              </a:rPr>
              <a:t>Tochi</a:t>
            </a:r>
            <a:r>
              <a:rPr lang="en-US" altLang="ja-JP" sz="1400" dirty="0">
                <a:latin typeface="ＭＳ ゴシック" panose="020B0609070205080204" pitchFamily="49" charset="-128"/>
                <a:ea typeface="ＭＳ ゴシック" panose="020B0609070205080204" pitchFamily="49" charset="-128"/>
              </a:rPr>
              <a:t> </a:t>
            </a:r>
            <a:r>
              <a:rPr lang="en-US" altLang="ja-JP" sz="1400" dirty="0" err="1">
                <a:latin typeface="ＭＳ ゴシック" panose="020B0609070205080204" pitchFamily="49" charset="-128"/>
                <a:ea typeface="ＭＳ ゴシック" panose="020B0609070205080204" pitchFamily="49" charset="-128"/>
              </a:rPr>
              <a:t>Kigyo</a:t>
            </a:r>
            <a:r>
              <a:rPr lang="en-US" altLang="ja-JP" sz="1400" dirty="0">
                <a:latin typeface="ＭＳ ゴシック" panose="020B0609070205080204" pitchFamily="49" charset="-128"/>
                <a:ea typeface="ＭＳ ゴシック" panose="020B0609070205080204" pitchFamily="49" charset="-128"/>
              </a:rPr>
              <a:t>                               -1.340120</a:t>
            </a:r>
          </a:p>
          <a:p>
            <a:pPr eaLnBrk="1" hangingPunct="1">
              <a:lnSpc>
                <a:spcPct val="80000"/>
              </a:lnSpc>
            </a:pPr>
            <a:r>
              <a:rPr lang="en-US" altLang="ja-JP" sz="1400" dirty="0">
                <a:latin typeface="ＭＳ ゴシック" panose="020B0609070205080204" pitchFamily="49" charset="-128"/>
                <a:ea typeface="ＭＳ ゴシック" panose="020B0609070205080204" pitchFamily="49" charset="-128"/>
              </a:rPr>
              <a:t>1980                     KYOTO HOTEL                               -1.328580</a:t>
            </a:r>
          </a:p>
          <a:p>
            <a:pPr eaLnBrk="1" hangingPunct="1">
              <a:lnSpc>
                <a:spcPct val="80000"/>
              </a:lnSpc>
            </a:pPr>
            <a:endParaRPr lang="en-US" altLang="ja-JP" sz="14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5189164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日付プレースホルダー 3"/>
          <p:cNvSpPr>
            <a:spLocks noGrp="1"/>
          </p:cNvSpPr>
          <p:nvPr>
            <p:ph type="dt" sz="quarter" idx="10"/>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2015/02/11</a:t>
            </a:r>
            <a:endParaRPr lang="en-US" altLang="ja-JP"/>
          </a:p>
        </p:txBody>
      </p:sp>
      <p:sp>
        <p:nvSpPr>
          <p:cNvPr id="24579" name="フッター プレースホルダー 4"/>
          <p:cNvSpPr>
            <a:spLocks noGrp="1"/>
          </p:cNvSpPr>
          <p:nvPr>
            <p:ph type="ftr" sz="quarter" idx="11"/>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At Tokyo campus of Univ. Tsukuba</a:t>
            </a:r>
            <a:endParaRPr lang="en-US" altLang="ja-JP"/>
          </a:p>
        </p:txBody>
      </p:sp>
      <p:sp>
        <p:nvSpPr>
          <p:cNvPr id="24581" name="Rectangle 2"/>
          <p:cNvSpPr>
            <a:spLocks noGrp="1" noChangeArrowheads="1"/>
          </p:cNvSpPr>
          <p:nvPr>
            <p:ph type="title"/>
          </p:nvPr>
        </p:nvSpPr>
        <p:spPr/>
        <p:txBody>
          <a:bodyPr>
            <a:normAutofit fontScale="90000"/>
          </a:bodyPr>
          <a:lstStyle/>
          <a:p>
            <a:pPr eaLnBrk="1" hangingPunct="1"/>
            <a:r>
              <a:rPr lang="en-US" altLang="ja-JP" sz="4000" dirty="0"/>
              <a:t>Needs for Classification</a:t>
            </a:r>
            <a:br>
              <a:rPr lang="en-US" altLang="ja-JP" sz="4000" dirty="0"/>
            </a:br>
            <a:endParaRPr lang="ja-JP" altLang="en-US" sz="4000" dirty="0"/>
          </a:p>
        </p:txBody>
      </p:sp>
      <p:sp>
        <p:nvSpPr>
          <p:cNvPr id="24582" name="Rectangle 3"/>
          <p:cNvSpPr>
            <a:spLocks noGrp="1" noChangeArrowheads="1"/>
          </p:cNvSpPr>
          <p:nvPr>
            <p:ph type="body" idx="1"/>
          </p:nvPr>
        </p:nvSpPr>
        <p:spPr/>
        <p:txBody>
          <a:bodyPr/>
          <a:lstStyle/>
          <a:p>
            <a:pPr eaLnBrk="1" hangingPunct="1">
              <a:lnSpc>
                <a:spcPct val="90000"/>
              </a:lnSpc>
            </a:pPr>
            <a:r>
              <a:rPr lang="en-US" altLang="ja-JP" dirty="0" smtClean="0"/>
              <a:t>After Classification</a:t>
            </a:r>
          </a:p>
          <a:p>
            <a:pPr lvl="1" eaLnBrk="1" hangingPunct="1">
              <a:lnSpc>
                <a:spcPct val="90000"/>
              </a:lnSpc>
            </a:pPr>
            <a:r>
              <a:rPr lang="en-US" altLang="ja-JP" dirty="0" smtClean="0"/>
              <a:t>Prediction Model for Commerce (#181):</a:t>
            </a:r>
            <a:endParaRPr lang="ja-JP" altLang="en-US" dirty="0" smtClean="0"/>
          </a:p>
          <a:p>
            <a:pPr lvl="2" eaLnBrk="1" hangingPunct="1">
              <a:lnSpc>
                <a:spcPct val="90000"/>
              </a:lnSpc>
            </a:pPr>
            <a:r>
              <a:rPr lang="en-US" altLang="ja-JP" dirty="0" smtClean="0"/>
              <a:t>~0.27+0.08logWF+0.77logTA+0.21logND</a:t>
            </a:r>
          </a:p>
          <a:p>
            <a:pPr lvl="3" eaLnBrk="1" hangingPunct="1">
              <a:lnSpc>
                <a:spcPct val="90000"/>
              </a:lnSpc>
            </a:pPr>
            <a:r>
              <a:rPr lang="en-US" altLang="ja-JP" dirty="0" smtClean="0"/>
              <a:t>Residual SD: 0.51  R</a:t>
            </a:r>
            <a:r>
              <a:rPr lang="en-US" altLang="ja-JP" baseline="30000" dirty="0" smtClean="0"/>
              <a:t>2</a:t>
            </a:r>
            <a:r>
              <a:rPr lang="en-US" altLang="ja-JP" dirty="0" smtClean="0"/>
              <a:t>:0.89</a:t>
            </a:r>
          </a:p>
          <a:p>
            <a:pPr lvl="1" eaLnBrk="1" hangingPunct="1">
              <a:lnSpc>
                <a:spcPct val="90000"/>
              </a:lnSpc>
            </a:pPr>
            <a:r>
              <a:rPr lang="en-US" altLang="ja-JP" dirty="0" smtClean="0"/>
              <a:t>Transportation(#51)</a:t>
            </a:r>
            <a:r>
              <a:rPr lang="ja-JP" altLang="en-US" dirty="0" smtClean="0"/>
              <a:t>：</a:t>
            </a:r>
            <a:endParaRPr lang="en-US" altLang="ja-JP" dirty="0" smtClean="0"/>
          </a:p>
          <a:p>
            <a:pPr lvl="1" eaLnBrk="1" hangingPunct="1">
              <a:lnSpc>
                <a:spcPct val="90000"/>
              </a:lnSpc>
            </a:pPr>
            <a:r>
              <a:rPr lang="en-US" altLang="ja-JP" dirty="0" smtClean="0"/>
              <a:t>~1.86+0.64logWF+0.59logTA</a:t>
            </a:r>
            <a:r>
              <a:rPr lang="en-US" altLang="ja-JP" b="1" dirty="0" smtClean="0"/>
              <a:t>-</a:t>
            </a:r>
            <a:r>
              <a:rPr lang="en-US" altLang="ja-JP" dirty="0" smtClean="0"/>
              <a:t>0.24logND</a:t>
            </a:r>
          </a:p>
          <a:p>
            <a:pPr lvl="3" eaLnBrk="1" hangingPunct="1">
              <a:lnSpc>
                <a:spcPct val="90000"/>
              </a:lnSpc>
            </a:pPr>
            <a:r>
              <a:rPr lang="en-US" altLang="ja-JP" dirty="0" smtClean="0"/>
              <a:t>Residual SD: 0.35  R</a:t>
            </a:r>
            <a:r>
              <a:rPr lang="en-US" altLang="ja-JP" baseline="30000" dirty="0" smtClean="0"/>
              <a:t>2</a:t>
            </a:r>
            <a:r>
              <a:rPr lang="en-US" altLang="ja-JP" dirty="0" smtClean="0"/>
              <a:t>:0.93</a:t>
            </a:r>
          </a:p>
          <a:p>
            <a:pPr lvl="1" eaLnBrk="1" hangingPunct="1">
              <a:lnSpc>
                <a:spcPct val="90000"/>
              </a:lnSpc>
            </a:pPr>
            <a:r>
              <a:rPr lang="en-US" altLang="ja-JP" dirty="0" smtClean="0"/>
              <a:t>Others</a:t>
            </a:r>
            <a:r>
              <a:rPr lang="ja-JP" altLang="en-US" dirty="0" smtClean="0"/>
              <a:t>：</a:t>
            </a:r>
          </a:p>
          <a:p>
            <a:pPr lvl="2" eaLnBrk="1" hangingPunct="1">
              <a:lnSpc>
                <a:spcPct val="90000"/>
              </a:lnSpc>
            </a:pPr>
            <a:r>
              <a:rPr lang="en-US" altLang="ja-JP" dirty="0" smtClean="0"/>
              <a:t>~1.26+0.38logWF+0.40logTA+0.24logND</a:t>
            </a:r>
          </a:p>
          <a:p>
            <a:pPr lvl="3" eaLnBrk="1" hangingPunct="1">
              <a:lnSpc>
                <a:spcPct val="90000"/>
              </a:lnSpc>
            </a:pPr>
            <a:r>
              <a:rPr lang="en-US" altLang="ja-JP" dirty="0" smtClean="0"/>
              <a:t>Residual SD: 0.38  R</a:t>
            </a:r>
            <a:r>
              <a:rPr lang="en-US" altLang="ja-JP" baseline="30000" dirty="0" smtClean="0"/>
              <a:t>2</a:t>
            </a:r>
            <a:r>
              <a:rPr lang="en-US" altLang="ja-JP" dirty="0" smtClean="0"/>
              <a:t>:0.92</a:t>
            </a:r>
          </a:p>
          <a:p>
            <a:pPr lvl="3" eaLnBrk="1" hangingPunct="1">
              <a:lnSpc>
                <a:spcPct val="90000"/>
              </a:lnSpc>
            </a:pPr>
            <a:endParaRPr lang="en-US" altLang="ja-JP" dirty="0" smtClean="0"/>
          </a:p>
          <a:p>
            <a:pPr eaLnBrk="1" hangingPunct="1">
              <a:lnSpc>
                <a:spcPct val="90000"/>
              </a:lnSpc>
            </a:pPr>
            <a:endParaRPr lang="en-US" altLang="ja-JP" dirty="0" smtClean="0"/>
          </a:p>
        </p:txBody>
      </p:sp>
    </p:spTree>
    <p:extLst>
      <p:ext uri="{BB962C8B-B14F-4D97-AF65-F5344CB8AC3E}">
        <p14:creationId xmlns:p14="http://schemas.microsoft.com/office/powerpoint/2010/main" val="7928806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日付プレースホルダー 3"/>
          <p:cNvSpPr>
            <a:spLocks noGrp="1"/>
          </p:cNvSpPr>
          <p:nvPr>
            <p:ph type="dt" sz="quarter" idx="10"/>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2015/02/11</a:t>
            </a:r>
            <a:endParaRPr lang="en-US" altLang="ja-JP"/>
          </a:p>
        </p:txBody>
      </p:sp>
      <p:sp>
        <p:nvSpPr>
          <p:cNvPr id="25603" name="フッター プレースホルダー 4"/>
          <p:cNvSpPr>
            <a:spLocks noGrp="1"/>
          </p:cNvSpPr>
          <p:nvPr>
            <p:ph type="ftr" sz="quarter" idx="11"/>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At Tokyo campus of Univ. Tsukuba</a:t>
            </a:r>
            <a:endParaRPr lang="en-US" altLang="ja-JP"/>
          </a:p>
        </p:txBody>
      </p:sp>
      <p:sp>
        <p:nvSpPr>
          <p:cNvPr id="25605" name="Rectangle 2"/>
          <p:cNvSpPr>
            <a:spLocks noGrp="1" noChangeArrowheads="1"/>
          </p:cNvSpPr>
          <p:nvPr>
            <p:ph type="title"/>
          </p:nvPr>
        </p:nvSpPr>
        <p:spPr/>
        <p:txBody>
          <a:bodyPr/>
          <a:lstStyle/>
          <a:p>
            <a:pPr eaLnBrk="1" hangingPunct="1"/>
            <a:r>
              <a:rPr lang="en-US" altLang="ja-JP" sz="2400" dirty="0"/>
              <a:t>Concluding Remarks: This is a way to creating a </a:t>
            </a:r>
            <a:r>
              <a:rPr lang="en-US" altLang="ja-JP" sz="2400" dirty="0" smtClean="0"/>
              <a:t>science</a:t>
            </a:r>
            <a:endParaRPr lang="ja-JP" altLang="en-US" sz="2400" b="1" i="1" dirty="0">
              <a:latin typeface="HG正楷書体-PRO" panose="03000600000000000000" pitchFamily="66" charset="-128"/>
              <a:ea typeface="HG正楷書体-PRO" panose="03000600000000000000" pitchFamily="66" charset="-128"/>
            </a:endParaRPr>
          </a:p>
        </p:txBody>
      </p:sp>
      <p:sp>
        <p:nvSpPr>
          <p:cNvPr id="25606" name="Rectangle 3"/>
          <p:cNvSpPr>
            <a:spLocks noGrp="1" noChangeArrowheads="1"/>
          </p:cNvSpPr>
          <p:nvPr>
            <p:ph type="body" idx="1"/>
          </p:nvPr>
        </p:nvSpPr>
        <p:spPr/>
        <p:txBody>
          <a:bodyPr/>
          <a:lstStyle/>
          <a:p>
            <a:pPr eaLnBrk="1" hangingPunct="1"/>
            <a:r>
              <a:rPr lang="en-US" altLang="ja-JP" sz="2800" dirty="0"/>
              <a:t>Summary</a:t>
            </a:r>
          </a:p>
          <a:p>
            <a:pPr lvl="1" eaLnBrk="1" hangingPunct="1"/>
            <a:r>
              <a:rPr lang="en-US" altLang="ja-JP" sz="2400" dirty="0"/>
              <a:t>Scientific process to derive an empirical law from facts through PDCA </a:t>
            </a:r>
            <a:r>
              <a:rPr lang="en-US" altLang="ja-JP" sz="2400" dirty="0" smtClean="0"/>
              <a:t>cycle</a:t>
            </a:r>
            <a:endParaRPr lang="ja-JP" altLang="en-US" sz="2000" dirty="0"/>
          </a:p>
          <a:p>
            <a:pPr eaLnBrk="1" hangingPunct="1"/>
            <a:r>
              <a:rPr lang="en-US" altLang="ja-JP" sz="2800" dirty="0"/>
              <a:t>Role of the “Action” </a:t>
            </a:r>
            <a:r>
              <a:rPr lang="en-US" altLang="ja-JP" sz="2800" dirty="0" smtClean="0"/>
              <a:t>stage?</a:t>
            </a:r>
            <a:r>
              <a:rPr lang="ja-JP" altLang="en-US" sz="2800" dirty="0" smtClean="0"/>
              <a:t>　⇒　</a:t>
            </a:r>
            <a:r>
              <a:rPr lang="en-US" altLang="ja-JP" sz="2800" dirty="0" smtClean="0"/>
              <a:t>Improvement</a:t>
            </a:r>
            <a:endParaRPr lang="ja-JP" altLang="en-US" sz="2400" dirty="0"/>
          </a:p>
          <a:p>
            <a:pPr lvl="1" eaLnBrk="1" hangingPunct="1"/>
            <a:r>
              <a:rPr lang="en-US" altLang="ja-JP" sz="2400" dirty="0"/>
              <a:t>Redesign of the facts through </a:t>
            </a:r>
            <a:r>
              <a:rPr lang="en-US" altLang="ja-JP" sz="2400" dirty="0" smtClean="0"/>
              <a:t>optimization</a:t>
            </a:r>
            <a:endParaRPr lang="ja-JP" altLang="en-US" sz="2000" dirty="0"/>
          </a:p>
          <a:p>
            <a:pPr lvl="2" eaLnBrk="1" hangingPunct="1"/>
            <a:r>
              <a:rPr lang="en-US" altLang="ja-JP" sz="2000" dirty="0"/>
              <a:t>Man gives a law to natures</a:t>
            </a:r>
            <a:r>
              <a:rPr lang="ja-JP" altLang="en-US" sz="2000" dirty="0" smtClean="0"/>
              <a:t>：→</a:t>
            </a:r>
            <a:r>
              <a:rPr lang="ja-JP" altLang="en-US" sz="2000" dirty="0"/>
              <a:t>　</a:t>
            </a:r>
            <a:r>
              <a:rPr lang="en-US" altLang="ja-JP" sz="2000" dirty="0"/>
              <a:t>Man should improve the law for </a:t>
            </a:r>
            <a:r>
              <a:rPr lang="en-US" altLang="ja-JP" sz="2000" dirty="0" smtClean="0"/>
              <a:t>himself</a:t>
            </a:r>
            <a:endParaRPr lang="ja-JP" altLang="en-US" sz="2000" dirty="0"/>
          </a:p>
        </p:txBody>
      </p:sp>
    </p:spTree>
    <p:extLst>
      <p:ext uri="{BB962C8B-B14F-4D97-AF65-F5344CB8AC3E}">
        <p14:creationId xmlns:p14="http://schemas.microsoft.com/office/powerpoint/2010/main" val="198920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en-US" altLang="ja-JP" dirty="0" smtClean="0"/>
              <a:t>PPDAC as a </a:t>
            </a:r>
            <a:r>
              <a:rPr lang="en-US" altLang="ja-JP" dirty="0"/>
              <a:t>Statistical </a:t>
            </a:r>
            <a:r>
              <a:rPr lang="en-US" altLang="ja-JP" dirty="0" smtClean="0"/>
              <a:t>Enquiry </a:t>
            </a:r>
            <a:r>
              <a:rPr lang="en-US" altLang="ja-JP" dirty="0"/>
              <a:t>C</a:t>
            </a:r>
            <a:r>
              <a:rPr lang="en-US" altLang="ja-JP" dirty="0" smtClean="0"/>
              <a:t>ycle</a:t>
            </a:r>
            <a:br>
              <a:rPr lang="en-US" altLang="ja-JP" dirty="0" smtClean="0"/>
            </a:br>
            <a:r>
              <a:rPr lang="en-US" altLang="ja-JP" dirty="0" smtClean="0"/>
              <a:t>for Elementary Education in New Zealand </a:t>
            </a:r>
            <a:endParaRPr kumimoji="1" lang="ja-JP" altLang="en-US" dirty="0"/>
          </a:p>
        </p:txBody>
      </p:sp>
      <p:pic>
        <p:nvPicPr>
          <p:cNvPr id="8" name="コンテンツ プレースホルダー 7"/>
          <p:cNvPicPr>
            <a:picLocks noGrp="1" noChangeAspect="1"/>
          </p:cNvPicPr>
          <p:nvPr>
            <p:ph idx="1"/>
          </p:nvPr>
        </p:nvPicPr>
        <p:blipFill>
          <a:blip r:embed="rId3"/>
          <a:stretch>
            <a:fillRect/>
          </a:stretch>
        </p:blipFill>
        <p:spPr>
          <a:xfrm>
            <a:off x="2032000" y="1374229"/>
            <a:ext cx="7300372" cy="5164684"/>
          </a:xfrm>
          <a:prstGeom prst="rect">
            <a:avLst/>
          </a:prstGeom>
        </p:spPr>
      </p:pic>
      <p:sp>
        <p:nvSpPr>
          <p:cNvPr id="2" name="日付プレースホルダー 1"/>
          <p:cNvSpPr>
            <a:spLocks noGrp="1"/>
          </p:cNvSpPr>
          <p:nvPr>
            <p:ph type="dt" sz="half" idx="10"/>
          </p:nvPr>
        </p:nvSpPr>
        <p:spPr/>
        <p:txBody>
          <a:bodyPr/>
          <a:lstStyle/>
          <a:p>
            <a:r>
              <a:rPr kumimoji="1" lang="en-US" altLang="ja-JP" smtClean="0"/>
              <a:t>2015/02/11</a:t>
            </a:r>
            <a:endParaRPr kumimoji="1" lang="ja-JP" altLang="en-US" dirty="0"/>
          </a:p>
        </p:txBody>
      </p:sp>
      <p:sp>
        <p:nvSpPr>
          <p:cNvPr id="9" name="正方形/長方形 8"/>
          <p:cNvSpPr/>
          <p:nvPr/>
        </p:nvSpPr>
        <p:spPr>
          <a:xfrm>
            <a:off x="3454400" y="6272241"/>
            <a:ext cx="6096000" cy="646331"/>
          </a:xfrm>
          <a:prstGeom prst="rect">
            <a:avLst/>
          </a:prstGeom>
        </p:spPr>
        <p:txBody>
          <a:bodyPr>
            <a:spAutoFit/>
          </a:bodyPr>
          <a:lstStyle/>
          <a:p>
            <a:r>
              <a:rPr lang="ja-JP" altLang="en-US" dirty="0"/>
              <a:t>http://new.censusatschool.org.nz/wp-content/uploads/2012/11/data-detective-mature.en_.pdf</a:t>
            </a:r>
          </a:p>
        </p:txBody>
      </p:sp>
    </p:spTree>
    <p:extLst>
      <p:ext uri="{BB962C8B-B14F-4D97-AF65-F5344CB8AC3E}">
        <p14:creationId xmlns:p14="http://schemas.microsoft.com/office/powerpoint/2010/main" val="25275204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pPr lvl="0"/>
            <a:r>
              <a:rPr kumimoji="1" lang="en-US" altLang="ja-JP" dirty="0" err="1" smtClean="0"/>
              <a:t>RoiS</a:t>
            </a:r>
            <a:r>
              <a:rPr kumimoji="1" lang="en-US" altLang="ja-JP" dirty="0" smtClean="0"/>
              <a:t> / ISM Data-centric research commons project</a:t>
            </a:r>
            <a:br>
              <a:rPr kumimoji="1" lang="en-US" altLang="ja-JP" dirty="0" smtClean="0"/>
            </a:br>
            <a:endParaRPr kumimoji="1" lang="ja-JP" altLang="en-US" dirty="0"/>
          </a:p>
        </p:txBody>
      </p:sp>
      <p:sp>
        <p:nvSpPr>
          <p:cNvPr id="5" name="テキスト プレースホルダー 4"/>
          <p:cNvSpPr>
            <a:spLocks noGrp="1"/>
          </p:cNvSpPr>
          <p:nvPr>
            <p:ph type="body" idx="1"/>
          </p:nvPr>
        </p:nvSpPr>
        <p:spPr/>
        <p:txBody>
          <a:bodyPr/>
          <a:lstStyle/>
          <a:p>
            <a:r>
              <a:rPr lang="en-US" altLang="ja-JP" sz="2400" dirty="0"/>
              <a:t>International activities organized by </a:t>
            </a:r>
            <a:r>
              <a:rPr lang="en-US" altLang="ja-JP" sz="2400" b="1" dirty="0">
                <a:solidFill>
                  <a:srgbClr val="FF0000"/>
                </a:solidFill>
              </a:rPr>
              <a:t>the Institute of Statistical Mathematics (ISM) </a:t>
            </a:r>
            <a:r>
              <a:rPr lang="en-US" altLang="ja-JP" sz="2400" dirty="0"/>
              <a:t>in </a:t>
            </a:r>
            <a:r>
              <a:rPr lang="en-US" altLang="ja-JP" sz="2400" b="1" dirty="0">
                <a:solidFill>
                  <a:srgbClr val="FF0000"/>
                </a:solidFill>
              </a:rPr>
              <a:t>the Data-Centric Science Research Commons</a:t>
            </a:r>
            <a:r>
              <a:rPr lang="en-US" altLang="ja-JP" sz="2400" dirty="0"/>
              <a:t> project of </a:t>
            </a:r>
            <a:r>
              <a:rPr lang="en-US" altLang="ja-JP" sz="2400" b="1" dirty="0">
                <a:solidFill>
                  <a:srgbClr val="FF0000"/>
                </a:solidFill>
              </a:rPr>
              <a:t>the Research Organization of Information and Systems (ROIS) </a:t>
            </a:r>
            <a:endParaRPr kumimoji="1" lang="ja-JP" altLang="en-US" sz="2400" b="1" dirty="0">
              <a:solidFill>
                <a:srgbClr val="FF0000"/>
              </a:solidFill>
            </a:endParaRPr>
          </a:p>
        </p:txBody>
      </p:sp>
      <p:sp>
        <p:nvSpPr>
          <p:cNvPr id="2" name="日付プレースホルダー 1"/>
          <p:cNvSpPr>
            <a:spLocks noGrp="1"/>
          </p:cNvSpPr>
          <p:nvPr>
            <p:ph type="dt" sz="half" idx="10"/>
          </p:nvPr>
        </p:nvSpPr>
        <p:spPr/>
        <p:txBody>
          <a:bodyPr/>
          <a:lstStyle/>
          <a:p>
            <a:pPr>
              <a:defRPr/>
            </a:pPr>
            <a:r>
              <a:rPr lang="en-US" altLang="ja-JP" smtClean="0"/>
              <a:t>2015/02/11</a:t>
            </a:r>
            <a:endParaRPr lang="ja-JP" altLang="en-US"/>
          </a:p>
        </p:txBody>
      </p:sp>
      <p:sp>
        <p:nvSpPr>
          <p:cNvPr id="7" name="フッター プレースホルダー 6"/>
          <p:cNvSpPr>
            <a:spLocks noGrp="1"/>
          </p:cNvSpPr>
          <p:nvPr>
            <p:ph type="ftr" sz="quarter" idx="11"/>
          </p:nvPr>
        </p:nvSpPr>
        <p:spPr/>
        <p:txBody>
          <a:bodyPr/>
          <a:lstStyle/>
          <a:p>
            <a:r>
              <a:rPr kumimoji="1" lang="en-US" altLang="ja-JP" smtClean="0"/>
              <a:t>At Tokyo campus of Univ. Tsukuba</a:t>
            </a:r>
            <a:endParaRPr kumimoji="1" lang="ja-JP" altLang="en-US" dirty="0"/>
          </a:p>
        </p:txBody>
      </p:sp>
    </p:spTree>
    <p:extLst>
      <p:ext uri="{BB962C8B-B14F-4D97-AF65-F5344CB8AC3E}">
        <p14:creationId xmlns:p14="http://schemas.microsoft.com/office/powerpoint/2010/main" val="31458145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pPr>
              <a:defRPr/>
            </a:pPr>
            <a:r>
              <a:rPr lang="en-US" altLang="ja-JP" sz="2700" dirty="0" smtClean="0"/>
              <a:t>Approach to Effective Problem Solution</a:t>
            </a:r>
            <a:r>
              <a:rPr lang="ja-JP" altLang="en-US" sz="2700" dirty="0" smtClean="0"/>
              <a:t> </a:t>
            </a:r>
            <a:r>
              <a:rPr lang="en-US" altLang="ja-JP" sz="2700" dirty="0" smtClean="0"/>
              <a:t>supported</a:t>
            </a:r>
            <a:r>
              <a:rPr lang="ja-JP" altLang="en-US" sz="2700" dirty="0" smtClean="0"/>
              <a:t> </a:t>
            </a:r>
            <a:r>
              <a:rPr lang="en-US" altLang="ja-JP" sz="2700" dirty="0" smtClean="0"/>
              <a:t>by</a:t>
            </a:r>
            <a:r>
              <a:rPr lang="ja-JP" altLang="en-US" sz="2700" dirty="0" smtClean="0"/>
              <a:t> </a:t>
            </a:r>
            <a:r>
              <a:rPr lang="en-US" altLang="ja-JP" sz="2700" dirty="0" smtClean="0"/>
              <a:t>PPDAC</a:t>
            </a:r>
            <a:r>
              <a:rPr lang="en-US" altLang="ja-JP" sz="2800" dirty="0"/>
              <a:t/>
            </a:r>
            <a:br>
              <a:rPr lang="en-US" altLang="ja-JP" sz="2800" dirty="0"/>
            </a:br>
            <a:r>
              <a:rPr lang="en-US" altLang="ja-JP" sz="2800" dirty="0" smtClean="0"/>
              <a:t>H. Tsubaki (2014) ICQ Tokyo.</a:t>
            </a:r>
            <a:endParaRPr lang="ja-JP" altLang="en-US" sz="2700" dirty="0"/>
          </a:p>
        </p:txBody>
      </p:sp>
      <p:graphicFrame>
        <p:nvGraphicFramePr>
          <p:cNvPr id="13" name="コンテンツ プレースホルダー 12"/>
          <p:cNvGraphicFramePr>
            <a:graphicFrameLocks noGrp="1"/>
          </p:cNvGraphicFramePr>
          <p:nvPr>
            <p:ph sz="half" idx="2"/>
            <p:extLst/>
          </p:nvPr>
        </p:nvGraphicFramePr>
        <p:xfrm>
          <a:off x="5227618" y="233795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コンテンツ プレースホルダー 11"/>
          <p:cNvGraphicFramePr>
            <a:graphicFrameLocks noGrp="1"/>
          </p:cNvGraphicFramePr>
          <p:nvPr>
            <p:ph sz="half" idx="1"/>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右矢印 13"/>
          <p:cNvSpPr/>
          <p:nvPr/>
        </p:nvSpPr>
        <p:spPr>
          <a:xfrm>
            <a:off x="5413375" y="2338388"/>
            <a:ext cx="655638" cy="393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6566" name="テキスト ボックス 14"/>
          <p:cNvSpPr txBox="1">
            <a:spLocks noChangeArrowheads="1"/>
          </p:cNvSpPr>
          <p:nvPr/>
        </p:nvSpPr>
        <p:spPr bwMode="auto">
          <a:xfrm>
            <a:off x="6459538" y="3622675"/>
            <a:ext cx="263683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b="1" u="sng" dirty="0" smtClean="0"/>
              <a:t>QC</a:t>
            </a:r>
            <a:r>
              <a:rPr lang="ja-JP" altLang="en-US" b="1" u="sng" dirty="0"/>
              <a:t> </a:t>
            </a:r>
            <a:r>
              <a:rPr lang="en-US" altLang="ja-JP" b="1" u="sng" dirty="0" smtClean="0"/>
              <a:t>Story for Kaizen (Problem Solving)</a:t>
            </a:r>
          </a:p>
          <a:p>
            <a:r>
              <a:rPr lang="en-US" altLang="ja-JP" b="1" u="sng" dirty="0" smtClean="0"/>
              <a:t>       =</a:t>
            </a:r>
            <a:endParaRPr lang="en-US" altLang="ja-JP" dirty="0"/>
          </a:p>
          <a:p>
            <a:r>
              <a:rPr lang="en-US" altLang="ja-JP" b="1" u="sng" dirty="0" smtClean="0">
                <a:solidFill>
                  <a:srgbClr val="FF0000"/>
                </a:solidFill>
              </a:rPr>
              <a:t>PPDAC cycle</a:t>
            </a:r>
            <a:endParaRPr lang="en-US" altLang="ja-JP" b="1" u="sng" dirty="0">
              <a:solidFill>
                <a:srgbClr val="FF0000"/>
              </a:solidFill>
            </a:endParaRPr>
          </a:p>
          <a:p>
            <a:r>
              <a:rPr lang="ja-JP" altLang="en-US" dirty="0"/>
              <a:t>　</a:t>
            </a:r>
          </a:p>
        </p:txBody>
      </p:sp>
      <p:sp>
        <p:nvSpPr>
          <p:cNvPr id="66567" name="テキスト ボックス 15"/>
          <p:cNvSpPr txBox="1">
            <a:spLocks noChangeArrowheads="1"/>
          </p:cNvSpPr>
          <p:nvPr/>
        </p:nvSpPr>
        <p:spPr bwMode="auto">
          <a:xfrm>
            <a:off x="2473325" y="3470275"/>
            <a:ext cx="1714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dirty="0" smtClean="0"/>
              <a:t>Daily Management Cycle</a:t>
            </a:r>
            <a:r>
              <a:rPr lang="ja-JP" altLang="en-US" dirty="0"/>
              <a:t>　</a:t>
            </a:r>
            <a:endParaRPr lang="en-US" altLang="ja-JP" dirty="0" smtClean="0"/>
          </a:p>
          <a:p>
            <a:r>
              <a:rPr lang="en-US" altLang="ja-JP" b="1" u="sng" dirty="0" smtClean="0">
                <a:solidFill>
                  <a:srgbClr val="FF0000"/>
                </a:solidFill>
              </a:rPr>
              <a:t>=</a:t>
            </a:r>
            <a:r>
              <a:rPr lang="en-US" altLang="ja-JP" b="1" u="sng" smtClean="0">
                <a:solidFill>
                  <a:srgbClr val="FF0000"/>
                </a:solidFill>
              </a:rPr>
              <a:t>PDCA cycle</a:t>
            </a:r>
            <a:endParaRPr lang="ja-JP" altLang="en-US" b="1" u="sng" dirty="0">
              <a:solidFill>
                <a:srgbClr val="FF0000"/>
              </a:solidFill>
            </a:endParaRPr>
          </a:p>
        </p:txBody>
      </p:sp>
      <p:sp>
        <p:nvSpPr>
          <p:cNvPr id="66568" name="テキスト ボックス 17"/>
          <p:cNvSpPr txBox="1">
            <a:spLocks noChangeArrowheads="1"/>
          </p:cNvSpPr>
          <p:nvPr/>
        </p:nvSpPr>
        <p:spPr bwMode="auto">
          <a:xfrm>
            <a:off x="9714477" y="2893957"/>
            <a:ext cx="15557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b="1" dirty="0" smtClean="0">
                <a:solidFill>
                  <a:schemeClr val="accent1"/>
                </a:solidFill>
              </a:rPr>
              <a:t>Design of Survey, </a:t>
            </a:r>
            <a:endParaRPr lang="en-US" altLang="ja-JP" b="1" dirty="0">
              <a:solidFill>
                <a:schemeClr val="accent1"/>
              </a:solidFill>
            </a:endParaRPr>
          </a:p>
          <a:p>
            <a:r>
              <a:rPr lang="en-US" altLang="ja-JP" b="1" dirty="0" smtClean="0">
                <a:solidFill>
                  <a:schemeClr val="accent1"/>
                </a:solidFill>
              </a:rPr>
              <a:t>Experiment</a:t>
            </a:r>
          </a:p>
          <a:p>
            <a:r>
              <a:rPr lang="en-US" altLang="ja-JP" b="1" dirty="0" smtClean="0">
                <a:solidFill>
                  <a:srgbClr val="FF0000"/>
                </a:solidFill>
              </a:rPr>
              <a:t>&amp; Interview</a:t>
            </a:r>
          </a:p>
          <a:p>
            <a:pPr lvl="0"/>
            <a:r>
              <a:rPr lang="en-US" altLang="ja-JP" dirty="0"/>
              <a:t>What, Who,</a:t>
            </a:r>
            <a:r>
              <a:rPr lang="ja-JP" altLang="en-US" dirty="0"/>
              <a:t> </a:t>
            </a:r>
            <a:r>
              <a:rPr lang="en-US" altLang="ja-JP" dirty="0"/>
              <a:t>When,</a:t>
            </a:r>
            <a:r>
              <a:rPr lang="ja-JP" altLang="en-US" dirty="0"/>
              <a:t> </a:t>
            </a:r>
            <a:r>
              <a:rPr lang="en-US" altLang="ja-JP" dirty="0"/>
              <a:t>Where, How</a:t>
            </a:r>
            <a:endParaRPr lang="ja-JP" altLang="en-US" dirty="0"/>
          </a:p>
          <a:p>
            <a:endParaRPr lang="ja-JP" altLang="en-US" b="1" dirty="0">
              <a:solidFill>
                <a:srgbClr val="FF0000"/>
              </a:solidFill>
            </a:endParaRPr>
          </a:p>
        </p:txBody>
      </p:sp>
      <p:sp>
        <p:nvSpPr>
          <p:cNvPr id="66569" name="テキスト ボックス 18"/>
          <p:cNvSpPr txBox="1">
            <a:spLocks noChangeArrowheads="1"/>
          </p:cNvSpPr>
          <p:nvPr/>
        </p:nvSpPr>
        <p:spPr bwMode="auto">
          <a:xfrm>
            <a:off x="8610599" y="5821363"/>
            <a:ext cx="295888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b="1" dirty="0" smtClean="0">
                <a:solidFill>
                  <a:srgbClr val="002060"/>
                </a:solidFill>
              </a:rPr>
              <a:t>Quantitative &amp; </a:t>
            </a:r>
            <a:r>
              <a:rPr lang="en-US" altLang="ja-JP" b="1" dirty="0" smtClean="0">
                <a:solidFill>
                  <a:srgbClr val="FF0000"/>
                </a:solidFill>
              </a:rPr>
              <a:t>Qualitative</a:t>
            </a:r>
            <a:r>
              <a:rPr lang="en-US" altLang="ja-JP" b="1" dirty="0" smtClean="0">
                <a:solidFill>
                  <a:srgbClr val="002060"/>
                </a:solidFill>
              </a:rPr>
              <a:t> Modelling</a:t>
            </a:r>
          </a:p>
          <a:p>
            <a:endParaRPr lang="en-US" altLang="ja-JP" b="1" dirty="0" smtClean="0">
              <a:solidFill>
                <a:srgbClr val="002060"/>
              </a:solidFill>
            </a:endParaRPr>
          </a:p>
          <a:p>
            <a:endParaRPr lang="ja-JP" altLang="en-US" b="1" dirty="0">
              <a:solidFill>
                <a:srgbClr val="002060"/>
              </a:solidFill>
            </a:endParaRPr>
          </a:p>
        </p:txBody>
      </p:sp>
      <p:sp>
        <p:nvSpPr>
          <p:cNvPr id="66570" name="テキスト ボックス 19"/>
          <p:cNvSpPr txBox="1">
            <a:spLocks noChangeArrowheads="1"/>
          </p:cNvSpPr>
          <p:nvPr/>
        </p:nvSpPr>
        <p:spPr bwMode="auto">
          <a:xfrm>
            <a:off x="4322445" y="5590530"/>
            <a:ext cx="191833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b="1" dirty="0" smtClean="0"/>
              <a:t>Confirmatory Analysis</a:t>
            </a:r>
          </a:p>
          <a:p>
            <a:r>
              <a:rPr lang="en-US" altLang="ja-JP" b="1" dirty="0" smtClean="0"/>
              <a:t>&amp; Optimization </a:t>
            </a:r>
            <a:endParaRPr lang="en-US" altLang="ja-JP" b="1" dirty="0"/>
          </a:p>
        </p:txBody>
      </p:sp>
      <p:sp>
        <p:nvSpPr>
          <p:cNvPr id="66571" name="テキスト ボックス 20"/>
          <p:cNvSpPr txBox="1">
            <a:spLocks noChangeArrowheads="1"/>
          </p:cNvSpPr>
          <p:nvPr/>
        </p:nvSpPr>
        <p:spPr bwMode="auto">
          <a:xfrm>
            <a:off x="5102789" y="1610985"/>
            <a:ext cx="53895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b="1" dirty="0" smtClean="0">
                <a:solidFill>
                  <a:schemeClr val="accent1"/>
                </a:solidFill>
              </a:rPr>
              <a:t>Exploratory Gap Analysis: Residual Analysis</a:t>
            </a:r>
          </a:p>
          <a:p>
            <a:r>
              <a:rPr lang="en-US" altLang="ja-JP" b="1" dirty="0" smtClean="0">
                <a:solidFill>
                  <a:srgbClr val="FF0000"/>
                </a:solidFill>
              </a:rPr>
              <a:t>Brain Storming to Recognize Unexpected Ideas</a:t>
            </a:r>
            <a:endParaRPr lang="ja-JP" altLang="en-US" b="1" dirty="0">
              <a:solidFill>
                <a:srgbClr val="FF0000"/>
              </a:solidFill>
            </a:endParaRPr>
          </a:p>
        </p:txBody>
      </p:sp>
      <p:sp>
        <p:nvSpPr>
          <p:cNvPr id="66573" name="テキスト ボックス 1"/>
          <p:cNvSpPr txBox="1">
            <a:spLocks noChangeArrowheads="1"/>
          </p:cNvSpPr>
          <p:nvPr/>
        </p:nvSpPr>
        <p:spPr bwMode="auto">
          <a:xfrm>
            <a:off x="641350" y="2732088"/>
            <a:ext cx="2590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en-US" altLang="ja-JP" b="1" dirty="0" smtClean="0">
                <a:solidFill>
                  <a:schemeClr val="accent1"/>
                </a:solidFill>
              </a:rPr>
              <a:t>Process Control</a:t>
            </a:r>
            <a:endParaRPr lang="ja-JP" altLang="en-US" b="1" dirty="0">
              <a:solidFill>
                <a:schemeClr val="accent1"/>
              </a:solidFill>
            </a:endParaRPr>
          </a:p>
        </p:txBody>
      </p:sp>
      <p:sp>
        <p:nvSpPr>
          <p:cNvPr id="2" name="日付プレースホルダー 1"/>
          <p:cNvSpPr>
            <a:spLocks noGrp="1"/>
          </p:cNvSpPr>
          <p:nvPr>
            <p:ph type="dt" sz="half" idx="10"/>
          </p:nvPr>
        </p:nvSpPr>
        <p:spPr/>
        <p:txBody>
          <a:bodyPr/>
          <a:lstStyle/>
          <a:p>
            <a:r>
              <a:rPr kumimoji="1" lang="en-US" altLang="ja-JP" smtClean="0"/>
              <a:t>2015/02/11</a:t>
            </a:r>
            <a:endParaRPr kumimoji="1" lang="ja-JP" altLang="en-US" dirty="0"/>
          </a:p>
        </p:txBody>
      </p:sp>
      <p:sp>
        <p:nvSpPr>
          <p:cNvPr id="3" name="フッター プレースホルダー 2"/>
          <p:cNvSpPr>
            <a:spLocks noGrp="1"/>
          </p:cNvSpPr>
          <p:nvPr>
            <p:ph type="ftr" sz="quarter" idx="11"/>
          </p:nvPr>
        </p:nvSpPr>
        <p:spPr/>
        <p:txBody>
          <a:bodyPr/>
          <a:lstStyle/>
          <a:p>
            <a:r>
              <a:rPr kumimoji="1" lang="en-US" altLang="ja-JP" smtClean="0"/>
              <a:t>At Tokyo campus of Univ. Tsukuba</a:t>
            </a:r>
            <a:endParaRPr kumimoji="1" lang="ja-JP" altLang="en-US" dirty="0"/>
          </a:p>
        </p:txBody>
      </p:sp>
    </p:spTree>
    <p:extLst>
      <p:ext uri="{BB962C8B-B14F-4D97-AF65-F5344CB8AC3E}">
        <p14:creationId xmlns:p14="http://schemas.microsoft.com/office/powerpoint/2010/main" val="39783053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en-US" altLang="ja-JP" dirty="0" smtClean="0"/>
              <a:t>Uncertainty Management and Scientific Decision Process</a:t>
            </a:r>
            <a:br>
              <a:rPr lang="en-US" altLang="ja-JP" dirty="0" smtClean="0"/>
            </a:br>
            <a:r>
              <a:rPr lang="en-US" altLang="ja-JP" dirty="0" smtClean="0"/>
              <a:t/>
            </a:r>
            <a:br>
              <a:rPr lang="en-US" altLang="ja-JP" dirty="0" smtClean="0"/>
            </a:br>
            <a:endParaRPr kumimoji="1" lang="ja-JP" altLang="en-US" dirty="0"/>
          </a:p>
        </p:txBody>
      </p:sp>
      <p:sp>
        <p:nvSpPr>
          <p:cNvPr id="7" name="テキスト プレースホルダー 6"/>
          <p:cNvSpPr>
            <a:spLocks noGrp="1"/>
          </p:cNvSpPr>
          <p:nvPr>
            <p:ph type="body" idx="1"/>
          </p:nvPr>
        </p:nvSpPr>
        <p:spPr/>
        <p:txBody>
          <a:bodyPr>
            <a:normAutofit fontScale="92500" lnSpcReduction="10000"/>
          </a:bodyPr>
          <a:lstStyle/>
          <a:p>
            <a:pPr marL="0" lvl="1"/>
            <a:r>
              <a:rPr lang="en-US" altLang="ja-JP" sz="2400" dirty="0">
                <a:solidFill>
                  <a:srgbClr val="FF0000"/>
                </a:solidFill>
                <a:effectLst>
                  <a:outerShdw blurRad="38100" dist="38100" dir="2700000" algn="tl">
                    <a:srgbClr val="000000">
                      <a:alpha val="43137"/>
                    </a:srgbClr>
                  </a:outerShdw>
                </a:effectLst>
              </a:rPr>
              <a:t>A Method  of D</a:t>
            </a:r>
            <a:r>
              <a:rPr lang="en-US" altLang="ja-JP" sz="2400" dirty="0" smtClean="0">
                <a:solidFill>
                  <a:srgbClr val="FF0000"/>
                </a:solidFill>
                <a:effectLst>
                  <a:outerShdw blurRad="38100" dist="38100" dir="2700000" algn="tl">
                    <a:srgbClr val="000000">
                      <a:alpha val="43137"/>
                    </a:srgbClr>
                  </a:outerShdw>
                </a:effectLst>
              </a:rPr>
              <a:t>ecision Making for Future</a:t>
            </a:r>
            <a:endParaRPr lang="en-US" altLang="ja-JP" sz="2400" dirty="0">
              <a:solidFill>
                <a:srgbClr val="FF0000"/>
              </a:solidFill>
              <a:effectLst>
                <a:outerShdw blurRad="38100" dist="38100" dir="2700000" algn="tl">
                  <a:srgbClr val="000000">
                    <a:alpha val="43137"/>
                  </a:srgbClr>
                </a:outerShdw>
              </a:effectLst>
            </a:endParaRPr>
          </a:p>
          <a:p>
            <a:pPr marL="0" lvl="1"/>
            <a:r>
              <a:rPr lang="en-US" altLang="ja-JP" sz="2400" dirty="0"/>
              <a:t>Decision Tree Analysis and Value of Additional Information</a:t>
            </a:r>
          </a:p>
          <a:p>
            <a:pPr marL="0" lvl="1"/>
            <a:r>
              <a:rPr lang="en-US" altLang="ja-JP" sz="2400" dirty="0"/>
              <a:t>Bernard W. Taylor (2009), </a:t>
            </a:r>
            <a:r>
              <a:rPr lang="en-US" altLang="ja-JP" sz="2400" i="1" dirty="0"/>
              <a:t>Introduction to</a:t>
            </a:r>
            <a:r>
              <a:rPr lang="ja-JP" altLang="ja-JP" sz="2400" i="1" dirty="0"/>
              <a:t>　</a:t>
            </a:r>
            <a:r>
              <a:rPr lang="en-US" altLang="ja-JP" sz="2400" i="1" dirty="0"/>
              <a:t>Management Science</a:t>
            </a:r>
            <a:r>
              <a:rPr lang="en-US" altLang="ja-JP" sz="2400" dirty="0"/>
              <a:t>, 10th ed., Global Edition,</a:t>
            </a:r>
            <a:r>
              <a:rPr lang="ja-JP" altLang="ja-JP" sz="2400" dirty="0"/>
              <a:t>　</a:t>
            </a:r>
            <a:r>
              <a:rPr lang="en-US" altLang="ja-JP" sz="2400" dirty="0"/>
              <a:t>Pearson Education</a:t>
            </a:r>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dirty="0"/>
          </a:p>
        </p:txBody>
      </p:sp>
      <p:sp>
        <p:nvSpPr>
          <p:cNvPr id="2" name="フッター プレースホルダー 1"/>
          <p:cNvSpPr>
            <a:spLocks noGrp="1"/>
          </p:cNvSpPr>
          <p:nvPr>
            <p:ph type="ftr" sz="quarter" idx="11"/>
          </p:nvPr>
        </p:nvSpPr>
        <p:spPr/>
        <p:txBody>
          <a:bodyPr/>
          <a:lstStyle/>
          <a:p>
            <a:r>
              <a:rPr kumimoji="1" lang="en-US" altLang="ja-JP" smtClean="0"/>
              <a:t>At Tokyo campus of Univ. Tsukuba</a:t>
            </a:r>
            <a:endParaRPr kumimoji="1" lang="ja-JP" altLang="en-US" dirty="0"/>
          </a:p>
        </p:txBody>
      </p:sp>
    </p:spTree>
    <p:extLst>
      <p:ext uri="{BB962C8B-B14F-4D97-AF65-F5344CB8AC3E}">
        <p14:creationId xmlns:p14="http://schemas.microsoft.com/office/powerpoint/2010/main" val="13708846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t">
            <a:noAutofit/>
          </a:bodyPr>
          <a:lstStyle/>
          <a:p>
            <a:pPr>
              <a:lnSpc>
                <a:spcPct val="100000"/>
              </a:lnSpc>
            </a:pPr>
            <a:r>
              <a:rPr lang="en-US" altLang="ja-JP" sz="2800" dirty="0"/>
              <a:t>Common Formulation of  Decision Making</a:t>
            </a:r>
            <a:br>
              <a:rPr lang="en-US" altLang="ja-JP" sz="2800" dirty="0"/>
            </a:br>
            <a:r>
              <a:rPr lang="en-US" altLang="ja-JP" sz="2000" b="1" dirty="0"/>
              <a:t>Bernard W. Taylor (2009), Introduction </a:t>
            </a:r>
            <a:r>
              <a:rPr lang="en-US" altLang="ja-JP" sz="2000" b="1" dirty="0" smtClean="0"/>
              <a:t>to</a:t>
            </a:r>
            <a:r>
              <a:rPr lang="en-US" altLang="ja-JP" sz="2000" b="1" dirty="0"/>
              <a:t> </a:t>
            </a:r>
            <a:r>
              <a:rPr lang="en-US" altLang="ja-JP" sz="2000" b="1" dirty="0" smtClean="0"/>
              <a:t>Management </a:t>
            </a:r>
            <a:r>
              <a:rPr lang="en-US" altLang="ja-JP" sz="2000" b="1" dirty="0"/>
              <a:t>Science, </a:t>
            </a:r>
            <a:r>
              <a:rPr lang="en-US" altLang="ja-JP" sz="2000" b="1" dirty="0" smtClean="0"/>
              <a:t/>
            </a:r>
            <a:br>
              <a:rPr lang="en-US" altLang="ja-JP" sz="2000" b="1" dirty="0" smtClean="0"/>
            </a:br>
            <a:r>
              <a:rPr lang="en-US" altLang="ja-JP" sz="2000" b="1" dirty="0" smtClean="0"/>
              <a:t>10th </a:t>
            </a:r>
            <a:r>
              <a:rPr lang="en-US" altLang="ja-JP" sz="2000" b="1" dirty="0"/>
              <a:t>ed., Global Edition,</a:t>
            </a:r>
            <a:r>
              <a:rPr lang="ja-JP" altLang="ja-JP" sz="2000" b="1" dirty="0"/>
              <a:t>　</a:t>
            </a:r>
            <a:r>
              <a:rPr lang="en-US" altLang="ja-JP" sz="2000" b="1" dirty="0" smtClean="0"/>
              <a:t>Pearson </a:t>
            </a:r>
            <a:r>
              <a:rPr lang="en-US" altLang="ja-JP" sz="2000" b="1" dirty="0"/>
              <a:t>Education (US)</a:t>
            </a:r>
            <a:endParaRPr lang="ja-JP" altLang="en-US" sz="2000" dirty="0"/>
          </a:p>
        </p:txBody>
      </p:sp>
      <p:sp>
        <p:nvSpPr>
          <p:cNvPr id="3" name="コンテンツ プレースホルダ 2"/>
          <p:cNvSpPr>
            <a:spLocks noGrp="1"/>
          </p:cNvSpPr>
          <p:nvPr>
            <p:ph sz="half" idx="2"/>
          </p:nvPr>
        </p:nvSpPr>
        <p:spPr>
          <a:xfrm>
            <a:off x="1524000" y="1600200"/>
            <a:ext cx="4495800" cy="5257800"/>
          </a:xfrm>
        </p:spPr>
        <p:txBody>
          <a:bodyPr>
            <a:normAutofit lnSpcReduction="10000"/>
          </a:bodyPr>
          <a:lstStyle/>
          <a:p>
            <a:r>
              <a:rPr lang="en-US" altLang="ja-JP" dirty="0" smtClean="0"/>
              <a:t>The Components of Decision Making</a:t>
            </a:r>
          </a:p>
          <a:p>
            <a:pPr lvl="1">
              <a:lnSpc>
                <a:spcPct val="80000"/>
              </a:lnSpc>
            </a:pPr>
            <a:r>
              <a:rPr lang="en-US" altLang="ja-JP" sz="2000" dirty="0"/>
              <a:t>The </a:t>
            </a:r>
            <a:r>
              <a:rPr lang="en-US" altLang="ja-JP" sz="2000" b="1" dirty="0">
                <a:solidFill>
                  <a:srgbClr val="FF0000"/>
                </a:solidFill>
              </a:rPr>
              <a:t>Decision</a:t>
            </a:r>
            <a:r>
              <a:rPr lang="en-US" altLang="ja-JP" sz="2000" dirty="0"/>
              <a:t> or Action: </a:t>
            </a:r>
            <a:r>
              <a:rPr lang="en-US" altLang="ja-JP" sz="2000" i="1" dirty="0"/>
              <a:t>D</a:t>
            </a:r>
          </a:p>
          <a:p>
            <a:pPr lvl="1">
              <a:lnSpc>
                <a:spcPct val="80000"/>
              </a:lnSpc>
            </a:pPr>
            <a:r>
              <a:rPr lang="en-US" altLang="ja-JP" sz="2000" b="1" dirty="0">
                <a:solidFill>
                  <a:srgbClr val="FF0000"/>
                </a:solidFill>
              </a:rPr>
              <a:t>A State of Nature</a:t>
            </a:r>
            <a:r>
              <a:rPr lang="en-US" altLang="ja-JP" sz="2000" dirty="0"/>
              <a:t>: </a:t>
            </a:r>
            <a:r>
              <a:rPr lang="en-US" altLang="ja-JP" sz="2000" i="1" dirty="0"/>
              <a:t>Y</a:t>
            </a:r>
          </a:p>
          <a:p>
            <a:pPr lvl="2">
              <a:lnSpc>
                <a:spcPct val="80000"/>
              </a:lnSpc>
            </a:pPr>
            <a:r>
              <a:rPr lang="en-US" altLang="ja-JP" sz="1600" dirty="0"/>
              <a:t>An Actual Event that may occur </a:t>
            </a:r>
            <a:r>
              <a:rPr lang="en-US" altLang="ja-JP" sz="1600" dirty="0">
                <a:solidFill>
                  <a:srgbClr val="FF0000"/>
                </a:solidFill>
              </a:rPr>
              <a:t>in the future</a:t>
            </a:r>
            <a:endParaRPr lang="en-US" altLang="ja-JP" sz="1400" dirty="0">
              <a:solidFill>
                <a:srgbClr val="FF0000"/>
              </a:solidFill>
            </a:endParaRPr>
          </a:p>
          <a:p>
            <a:pPr lvl="2">
              <a:lnSpc>
                <a:spcPct val="80000"/>
              </a:lnSpc>
            </a:pPr>
            <a:r>
              <a:rPr lang="en-US" altLang="ja-JP" sz="1800" dirty="0"/>
              <a:t>Variety of events usually appears and </a:t>
            </a:r>
            <a:r>
              <a:rPr lang="en-US" altLang="ja-JP" sz="1800" dirty="0">
                <a:solidFill>
                  <a:srgbClr val="FF0000"/>
                </a:solidFill>
              </a:rPr>
              <a:t>the variation may be formulated with the probability theory.</a:t>
            </a:r>
          </a:p>
          <a:p>
            <a:pPr lvl="3">
              <a:lnSpc>
                <a:spcPct val="80000"/>
              </a:lnSpc>
            </a:pPr>
            <a:r>
              <a:rPr lang="en-US" altLang="ja-JP" dirty="0" smtClean="0"/>
              <a:t>The Decision Maker has no clear idea which states of nature will occur in the future and has no control over them</a:t>
            </a:r>
          </a:p>
          <a:p>
            <a:pPr lvl="1">
              <a:lnSpc>
                <a:spcPct val="80000"/>
              </a:lnSpc>
            </a:pPr>
            <a:r>
              <a:rPr lang="en-US" altLang="ja-JP" dirty="0" smtClean="0"/>
              <a:t>Profit(Loss) Function or </a:t>
            </a:r>
            <a:br>
              <a:rPr lang="en-US" altLang="ja-JP" dirty="0" smtClean="0"/>
            </a:br>
            <a:r>
              <a:rPr lang="en-US" altLang="ja-JP" sz="1800" b="1" dirty="0">
                <a:solidFill>
                  <a:srgbClr val="FF0000"/>
                </a:solidFill>
              </a:rPr>
              <a:t>Payoff Tables</a:t>
            </a:r>
            <a:r>
              <a:rPr lang="en-US" altLang="ja-JP" sz="1800" dirty="0">
                <a:solidFill>
                  <a:srgbClr val="FF0000"/>
                </a:solidFill>
              </a:rPr>
              <a:t>: </a:t>
            </a:r>
            <a:br>
              <a:rPr lang="en-US" altLang="ja-JP" sz="1800" dirty="0">
                <a:solidFill>
                  <a:srgbClr val="FF0000"/>
                </a:solidFill>
              </a:rPr>
            </a:br>
            <a:r>
              <a:rPr lang="en-US" altLang="ja-JP" i="1" dirty="0" smtClean="0"/>
              <a:t>Profit</a:t>
            </a:r>
            <a:r>
              <a:rPr lang="en-US" altLang="ja-JP" dirty="0" smtClean="0"/>
              <a:t>(</a:t>
            </a:r>
            <a:r>
              <a:rPr lang="en-US" altLang="ja-JP" i="1" dirty="0" smtClean="0"/>
              <a:t>D</a:t>
            </a:r>
            <a:r>
              <a:rPr lang="en-US" altLang="ja-JP" dirty="0" smtClean="0"/>
              <a:t>, </a:t>
            </a:r>
            <a:r>
              <a:rPr lang="en-US" altLang="ja-JP" i="1" dirty="0" smtClean="0"/>
              <a:t>Y</a:t>
            </a:r>
            <a:r>
              <a:rPr lang="en-US" altLang="ja-JP" dirty="0" smtClean="0"/>
              <a:t>), </a:t>
            </a:r>
            <a:r>
              <a:rPr lang="en-US" altLang="ja-JP" i="1" dirty="0" smtClean="0"/>
              <a:t>Loss</a:t>
            </a:r>
            <a:r>
              <a:rPr lang="en-US" altLang="ja-JP" dirty="0" smtClean="0"/>
              <a:t>(</a:t>
            </a:r>
            <a:r>
              <a:rPr lang="en-US" altLang="ja-JP" i="1" dirty="0" smtClean="0"/>
              <a:t>D</a:t>
            </a:r>
            <a:r>
              <a:rPr lang="en-US" altLang="ja-JP" dirty="0" smtClean="0"/>
              <a:t>,</a:t>
            </a:r>
            <a:r>
              <a:rPr lang="en-US" altLang="ja-JP" i="1" dirty="0" smtClean="0"/>
              <a:t>Y)</a:t>
            </a:r>
          </a:p>
          <a:p>
            <a:pPr lvl="2">
              <a:lnSpc>
                <a:spcPct val="80000"/>
              </a:lnSpc>
            </a:pPr>
            <a:r>
              <a:rPr lang="en-US" altLang="ja-JP" dirty="0" smtClean="0"/>
              <a:t>Illustrating the payoffs from the different decisions, given the various states of nature</a:t>
            </a:r>
            <a:endParaRPr lang="en-US" altLang="ja-JP" dirty="0"/>
          </a:p>
        </p:txBody>
      </p:sp>
      <p:pic>
        <p:nvPicPr>
          <p:cNvPr id="1026" name="Picture 2"/>
          <p:cNvPicPr>
            <a:picLocks noGrp="1" noChangeAspect="1" noChangeArrowheads="1"/>
          </p:cNvPicPr>
          <p:nvPr>
            <p:ph sz="quarter" idx="4294967295"/>
          </p:nvPr>
        </p:nvPicPr>
        <p:blipFill>
          <a:blip r:embed="rId3" cstate="print"/>
          <a:srcRect/>
          <a:stretch>
            <a:fillRect/>
          </a:stretch>
        </p:blipFill>
        <p:spPr bwMode="auto">
          <a:xfrm>
            <a:off x="6031900" y="1916832"/>
            <a:ext cx="4458662" cy="2940928"/>
          </a:xfrm>
          <a:prstGeom prst="rect">
            <a:avLst/>
          </a:prstGeom>
          <a:noFill/>
          <a:ln w="9525">
            <a:noFill/>
            <a:miter lim="800000"/>
            <a:headEnd/>
            <a:tailEnd/>
          </a:ln>
        </p:spPr>
      </p:pic>
      <p:sp>
        <p:nvSpPr>
          <p:cNvPr id="4" name="正方形/長方形 3"/>
          <p:cNvSpPr/>
          <p:nvPr/>
        </p:nvSpPr>
        <p:spPr>
          <a:xfrm>
            <a:off x="3810000" y="2828836"/>
            <a:ext cx="4572000" cy="369332"/>
          </a:xfrm>
          <a:prstGeom prst="rect">
            <a:avLst/>
          </a:prstGeom>
        </p:spPr>
        <p:txBody>
          <a:bodyPr>
            <a:spAutoFit/>
          </a:bodyPr>
          <a:lstStyle/>
          <a:p>
            <a:pPr lvl="1"/>
            <a:endParaRPr lang="en-US" altLang="ja-JP" dirty="0"/>
          </a:p>
        </p:txBody>
      </p:sp>
      <p:sp>
        <p:nvSpPr>
          <p:cNvPr id="7" name="テキスト ボックス 6"/>
          <p:cNvSpPr txBox="1"/>
          <p:nvPr/>
        </p:nvSpPr>
        <p:spPr>
          <a:xfrm>
            <a:off x="6168008" y="1484784"/>
            <a:ext cx="3357586" cy="400110"/>
          </a:xfrm>
          <a:prstGeom prst="rect">
            <a:avLst/>
          </a:prstGeom>
          <a:noFill/>
        </p:spPr>
        <p:txBody>
          <a:bodyPr wrap="square" rtlCol="0">
            <a:spAutoFit/>
          </a:bodyPr>
          <a:lstStyle/>
          <a:p>
            <a:r>
              <a:rPr lang="en-US" altLang="ja-JP" sz="2000" dirty="0"/>
              <a:t>Payoff Table</a:t>
            </a:r>
            <a:endParaRPr lang="ja-JP" altLang="en-US" sz="2000" dirty="0"/>
          </a:p>
        </p:txBody>
      </p:sp>
      <p:sp>
        <p:nvSpPr>
          <p:cNvPr id="8" name="テキスト ボックス 7"/>
          <p:cNvSpPr txBox="1"/>
          <p:nvPr/>
        </p:nvSpPr>
        <p:spPr>
          <a:xfrm>
            <a:off x="6310314" y="4786322"/>
            <a:ext cx="3857652" cy="1754326"/>
          </a:xfrm>
          <a:prstGeom prst="rect">
            <a:avLst/>
          </a:prstGeom>
          <a:noFill/>
        </p:spPr>
        <p:txBody>
          <a:bodyPr wrap="square" rtlCol="0">
            <a:spAutoFit/>
          </a:bodyPr>
          <a:lstStyle/>
          <a:p>
            <a:r>
              <a:rPr lang="en-US" altLang="ja-JP" dirty="0"/>
              <a:t>It is often possible </a:t>
            </a:r>
            <a:r>
              <a:rPr lang="en-US" altLang="ja-JP" b="1" dirty="0"/>
              <a:t>to </a:t>
            </a:r>
            <a:r>
              <a:rPr lang="en-US" altLang="ja-JP" b="1" dirty="0">
                <a:solidFill>
                  <a:srgbClr val="FF0000"/>
                </a:solidFill>
              </a:rPr>
              <a:t>assign probabilities to the states of nature </a:t>
            </a:r>
            <a:r>
              <a:rPr lang="en-US" altLang="ja-JP" dirty="0"/>
              <a:t>to aid the decision maker in selecting the decision that would have possibly the best outcome under uncertain situation. </a:t>
            </a:r>
            <a:endParaRPr lang="ja-JP" altLang="en-US" dirty="0"/>
          </a:p>
        </p:txBody>
      </p:sp>
      <p:sp>
        <p:nvSpPr>
          <p:cNvPr id="5" name="日付プレースホルダー 4"/>
          <p:cNvSpPr>
            <a:spLocks noGrp="1"/>
          </p:cNvSpPr>
          <p:nvPr>
            <p:ph type="dt" sz="half" idx="10"/>
          </p:nvPr>
        </p:nvSpPr>
        <p:spPr/>
        <p:txBody>
          <a:bodyPr/>
          <a:lstStyle/>
          <a:p>
            <a:r>
              <a:rPr kumimoji="1" lang="en-US" altLang="ja-JP" smtClean="0"/>
              <a:t>2015/02/11</a:t>
            </a:r>
            <a:endParaRPr kumimoji="1" lang="ja-JP" altLang="en-US" dirty="0"/>
          </a:p>
        </p:txBody>
      </p:sp>
    </p:spTree>
    <p:extLst>
      <p:ext uri="{BB962C8B-B14F-4D97-AF65-F5344CB8AC3E}">
        <p14:creationId xmlns:p14="http://schemas.microsoft.com/office/powerpoint/2010/main" val="6209404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610232" y="188640"/>
            <a:ext cx="8856515" cy="6669360"/>
          </a:xfrm>
          <a:prstGeom prst="rect">
            <a:avLst/>
          </a:prstGeom>
          <a:noFill/>
          <a:ln w="9525">
            <a:noFill/>
            <a:miter lim="800000"/>
            <a:headEnd/>
            <a:tailEnd/>
          </a:ln>
        </p:spPr>
      </p:pic>
      <p:sp>
        <p:nvSpPr>
          <p:cNvPr id="2" name="日付プレースホルダー 1"/>
          <p:cNvSpPr>
            <a:spLocks noGrp="1"/>
          </p:cNvSpPr>
          <p:nvPr>
            <p:ph type="dt" sz="half" idx="10"/>
          </p:nvPr>
        </p:nvSpPr>
        <p:spPr/>
        <p:txBody>
          <a:bodyPr/>
          <a:lstStyle/>
          <a:p>
            <a:r>
              <a:rPr kumimoji="1" lang="en-US" altLang="ja-JP" smtClean="0"/>
              <a:t>2015/02/11</a:t>
            </a:r>
            <a:endParaRPr kumimoji="1" lang="ja-JP" altLang="en-US" dirty="0"/>
          </a:p>
        </p:txBody>
      </p:sp>
      <p:sp>
        <p:nvSpPr>
          <p:cNvPr id="3" name="フッター プレースホルダー 2"/>
          <p:cNvSpPr>
            <a:spLocks noGrp="1"/>
          </p:cNvSpPr>
          <p:nvPr>
            <p:ph type="ftr" sz="quarter" idx="11"/>
          </p:nvPr>
        </p:nvSpPr>
        <p:spPr/>
        <p:txBody>
          <a:bodyPr/>
          <a:lstStyle/>
          <a:p>
            <a:r>
              <a:rPr kumimoji="1" lang="en-US" altLang="ja-JP" smtClean="0"/>
              <a:t>At Tokyo campus of Univ. Tsukuba</a:t>
            </a:r>
            <a:endParaRPr kumimoji="1" lang="ja-JP" altLang="en-US" dirty="0"/>
          </a:p>
        </p:txBody>
      </p:sp>
    </p:spTree>
    <p:extLst>
      <p:ext uri="{BB962C8B-B14F-4D97-AF65-F5344CB8AC3E}">
        <p14:creationId xmlns:p14="http://schemas.microsoft.com/office/powerpoint/2010/main" val="42345935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4000" dirty="0"/>
              <a:t>Too Simple Decision Making </a:t>
            </a:r>
            <a:br>
              <a:rPr lang="en-US" altLang="ja-JP" sz="4000" dirty="0"/>
            </a:br>
            <a:r>
              <a:rPr lang="en-US" altLang="ja-JP" sz="4000" dirty="0"/>
              <a:t>with Probabilities</a:t>
            </a:r>
            <a:endParaRPr lang="ja-JP" altLang="en-US" sz="4000" dirty="0"/>
          </a:p>
        </p:txBody>
      </p:sp>
      <p:sp>
        <p:nvSpPr>
          <p:cNvPr id="4" name="コンテンツ プレースホルダ 3"/>
          <p:cNvSpPr>
            <a:spLocks noGrp="1"/>
          </p:cNvSpPr>
          <p:nvPr>
            <p:ph sz="half" idx="1"/>
          </p:nvPr>
        </p:nvSpPr>
        <p:spPr/>
        <p:txBody>
          <a:bodyPr>
            <a:normAutofit fontScale="77500" lnSpcReduction="20000"/>
          </a:bodyPr>
          <a:lstStyle/>
          <a:p>
            <a:r>
              <a:rPr lang="en-US" altLang="ja-JP" b="1" dirty="0" smtClean="0"/>
              <a:t>Maximizing Expected Value</a:t>
            </a:r>
            <a:r>
              <a:rPr lang="en-US" altLang="ja-JP" dirty="0" smtClean="0"/>
              <a:t/>
            </a:r>
            <a:br>
              <a:rPr lang="en-US" altLang="ja-JP" dirty="0" smtClean="0"/>
            </a:br>
            <a:r>
              <a:rPr lang="en-US" altLang="ja-JP" dirty="0" smtClean="0"/>
              <a:t/>
            </a:r>
            <a:br>
              <a:rPr lang="en-US" altLang="ja-JP" dirty="0" smtClean="0"/>
            </a:br>
            <a:r>
              <a:rPr lang="en-US" altLang="ja-JP" dirty="0" smtClean="0"/>
              <a:t/>
            </a:r>
            <a:br>
              <a:rPr lang="en-US" altLang="ja-JP" dirty="0" smtClean="0"/>
            </a:br>
            <a:r>
              <a:rPr lang="en-US" altLang="ja-JP" dirty="0" smtClean="0"/>
              <a:t/>
            </a:r>
            <a:br>
              <a:rPr lang="en-US" altLang="ja-JP" dirty="0" smtClean="0"/>
            </a:br>
            <a:r>
              <a:rPr lang="en-US" altLang="ja-JP" dirty="0" smtClean="0"/>
              <a:t/>
            </a:r>
            <a:br>
              <a:rPr lang="en-US" altLang="ja-JP" dirty="0" smtClean="0"/>
            </a:br>
            <a:r>
              <a:rPr lang="en-US" altLang="ja-JP" dirty="0"/>
              <a:t/>
            </a:r>
            <a:br>
              <a:rPr lang="en-US" altLang="ja-JP" dirty="0"/>
            </a:br>
            <a:r>
              <a:rPr lang="en-US" altLang="ja-JP" dirty="0"/>
              <a:t/>
            </a:r>
            <a:br>
              <a:rPr lang="en-US" altLang="ja-JP" dirty="0"/>
            </a:br>
            <a:r>
              <a:rPr lang="en-US" altLang="ja-JP" dirty="0"/>
              <a:t/>
            </a:r>
            <a:br>
              <a:rPr lang="en-US" altLang="ja-JP" dirty="0"/>
            </a:br>
            <a:r>
              <a:rPr lang="en-US" altLang="ja-JP" dirty="0"/>
              <a:t/>
            </a:r>
            <a:br>
              <a:rPr lang="en-US" altLang="ja-JP" dirty="0"/>
            </a:br>
            <a:r>
              <a:rPr lang="en-US" altLang="ja-JP" dirty="0"/>
              <a:t/>
            </a:r>
            <a:br>
              <a:rPr lang="en-US" altLang="ja-JP" dirty="0"/>
            </a:br>
            <a:r>
              <a:rPr lang="en-US" altLang="ja-JP" dirty="0" smtClean="0"/>
              <a:t>Let </a:t>
            </a:r>
            <a:r>
              <a:rPr lang="en-US" altLang="ja-JP" dirty="0"/>
              <a:t>us suppose </a:t>
            </a:r>
            <a:r>
              <a:rPr lang="en-US" altLang="ja-JP" dirty="0" smtClean="0"/>
              <a:t>that</a:t>
            </a:r>
          </a:p>
          <a:p>
            <a:pPr lvl="1"/>
            <a:r>
              <a:rPr lang="en-US" altLang="ja-JP" dirty="0" smtClean="0"/>
              <a:t>based </a:t>
            </a:r>
            <a:r>
              <a:rPr lang="en-US" altLang="ja-JP" dirty="0"/>
              <a:t>on several </a:t>
            </a:r>
            <a:r>
              <a:rPr lang="en-US" altLang="ja-JP" dirty="0" smtClean="0"/>
              <a:t>economic forecasts</a:t>
            </a:r>
            <a:r>
              <a:rPr lang="en-US" altLang="ja-JP" dirty="0"/>
              <a:t>, the investor is able to estimate a .60 probability that good economic </a:t>
            </a:r>
            <a:r>
              <a:rPr lang="en-US" altLang="ja-JP" dirty="0" smtClean="0"/>
              <a:t>conditions will </a:t>
            </a:r>
            <a:r>
              <a:rPr lang="en-US" altLang="ja-JP" dirty="0"/>
              <a:t>prevail </a:t>
            </a:r>
            <a:endParaRPr lang="en-US" altLang="ja-JP" dirty="0" smtClean="0"/>
          </a:p>
          <a:p>
            <a:pPr lvl="1"/>
            <a:r>
              <a:rPr lang="en-US" altLang="ja-JP" dirty="0" smtClean="0"/>
              <a:t>and </a:t>
            </a:r>
            <a:r>
              <a:rPr lang="en-US" altLang="ja-JP" dirty="0"/>
              <a:t>a .40 probability that poor economic conditions will prevail</a:t>
            </a:r>
            <a:endParaRPr kumimoji="1" lang="en-US" altLang="ja-JP" dirty="0" smtClean="0"/>
          </a:p>
          <a:p>
            <a:endParaRPr kumimoji="1" lang="ja-JP" altLang="en-US" dirty="0"/>
          </a:p>
        </p:txBody>
      </p:sp>
      <p:pic>
        <p:nvPicPr>
          <p:cNvPr id="8195" name="Picture 3"/>
          <p:cNvPicPr>
            <a:picLocks noGrp="1" noChangeAspect="1" noChangeArrowheads="1"/>
          </p:cNvPicPr>
          <p:nvPr>
            <p:ph sz="half" idx="2"/>
          </p:nvPr>
        </p:nvPicPr>
        <p:blipFill>
          <a:blip r:embed="rId3" cstate="print"/>
          <a:stretch>
            <a:fillRect/>
          </a:stretch>
        </p:blipFill>
        <p:spPr bwMode="auto">
          <a:xfrm>
            <a:off x="6527800" y="2463006"/>
            <a:ext cx="4724400" cy="2800350"/>
          </a:xfrm>
          <a:prstGeom prst="rect">
            <a:avLst/>
          </a:prstGeom>
          <a:noFill/>
          <a:ln w="9525">
            <a:noFill/>
            <a:miter lim="800000"/>
            <a:headEnd/>
            <a:tailEnd/>
          </a:ln>
        </p:spPr>
      </p:pic>
      <p:sp>
        <p:nvSpPr>
          <p:cNvPr id="3" name="日付プレースホルダー 2"/>
          <p:cNvSpPr>
            <a:spLocks noGrp="1"/>
          </p:cNvSpPr>
          <p:nvPr>
            <p:ph type="dt" sz="half" idx="10"/>
          </p:nvPr>
        </p:nvSpPr>
        <p:spPr/>
        <p:txBody>
          <a:bodyPr/>
          <a:lstStyle/>
          <a:p>
            <a:r>
              <a:rPr kumimoji="1" lang="en-US" altLang="ja-JP" smtClean="0"/>
              <a:t>2015/02/11</a:t>
            </a:r>
            <a:endParaRPr kumimoji="1" lang="ja-JP" altLang="en-US" dirty="0"/>
          </a:p>
        </p:txBody>
      </p:sp>
      <p:pic>
        <p:nvPicPr>
          <p:cNvPr id="8194" name="Picture 2"/>
          <p:cNvPicPr>
            <a:picLocks noChangeAspect="1" noChangeArrowheads="1"/>
          </p:cNvPicPr>
          <p:nvPr/>
        </p:nvPicPr>
        <p:blipFill>
          <a:blip r:embed="rId4" cstate="print"/>
          <a:srcRect/>
          <a:stretch>
            <a:fillRect/>
          </a:stretch>
        </p:blipFill>
        <p:spPr bwMode="auto">
          <a:xfrm>
            <a:off x="1381092" y="1988840"/>
            <a:ext cx="4286280" cy="1872208"/>
          </a:xfrm>
          <a:prstGeom prst="rect">
            <a:avLst/>
          </a:prstGeom>
          <a:noFill/>
          <a:ln w="9525">
            <a:noFill/>
            <a:miter lim="800000"/>
            <a:headEnd/>
            <a:tailEnd/>
          </a:ln>
        </p:spPr>
      </p:pic>
      <p:sp>
        <p:nvSpPr>
          <p:cNvPr id="8" name="テキスト ボックス 7"/>
          <p:cNvSpPr txBox="1"/>
          <p:nvPr/>
        </p:nvSpPr>
        <p:spPr>
          <a:xfrm>
            <a:off x="5994714" y="2048153"/>
            <a:ext cx="5281351" cy="369332"/>
          </a:xfrm>
          <a:prstGeom prst="rect">
            <a:avLst/>
          </a:prstGeom>
          <a:noFill/>
        </p:spPr>
        <p:txBody>
          <a:bodyPr wrap="square" rtlCol="0">
            <a:spAutoFit/>
          </a:bodyPr>
          <a:lstStyle/>
          <a:p>
            <a:r>
              <a:rPr lang="en-US" altLang="ja-JP" u="sng" dirty="0">
                <a:solidFill>
                  <a:srgbClr val="FF0000"/>
                </a:solidFill>
              </a:rPr>
              <a:t>Payoff table with probabilities for states of nature</a:t>
            </a:r>
            <a:endParaRPr lang="ja-JP" altLang="en-US" u="sng" dirty="0">
              <a:solidFill>
                <a:srgbClr val="FF0000"/>
              </a:solidFill>
            </a:endParaRPr>
          </a:p>
        </p:txBody>
      </p:sp>
    </p:spTree>
    <p:extLst>
      <p:ext uri="{BB962C8B-B14F-4D97-AF65-F5344CB8AC3E}">
        <p14:creationId xmlns:p14="http://schemas.microsoft.com/office/powerpoint/2010/main" val="16444357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algn="l"/>
            <a:r>
              <a:rPr kumimoji="1" lang="en-US" altLang="ja-JP" dirty="0" smtClean="0"/>
              <a:t>Minimizing </a:t>
            </a:r>
            <a:br>
              <a:rPr kumimoji="1" lang="en-US" altLang="ja-JP" dirty="0" smtClean="0"/>
            </a:br>
            <a:r>
              <a:rPr kumimoji="1" lang="en-US" altLang="ja-JP" dirty="0" smtClean="0"/>
              <a:t>Expected Opportunity Loss</a:t>
            </a:r>
            <a:endParaRPr kumimoji="1" lang="ja-JP" altLang="en-US" dirty="0"/>
          </a:p>
        </p:txBody>
      </p:sp>
      <p:sp>
        <p:nvSpPr>
          <p:cNvPr id="3" name="コンテンツ プレースホルダ 2"/>
          <p:cNvSpPr>
            <a:spLocks noGrp="1"/>
          </p:cNvSpPr>
          <p:nvPr>
            <p:ph sz="half" idx="2"/>
          </p:nvPr>
        </p:nvSpPr>
        <p:spPr/>
        <p:txBody>
          <a:bodyPr/>
          <a:lstStyle/>
          <a:p>
            <a:r>
              <a:rPr kumimoji="1" lang="en-US" altLang="ja-JP" dirty="0" smtClean="0"/>
              <a:t>Minimizing the expected value of the regret of each decision</a:t>
            </a:r>
            <a:endParaRPr kumimoji="1" lang="ja-JP" altLang="en-US" dirty="0"/>
          </a:p>
        </p:txBody>
      </p:sp>
      <p:pic>
        <p:nvPicPr>
          <p:cNvPr id="9218" name="Picture 2"/>
          <p:cNvPicPr>
            <a:picLocks noGrp="1" noChangeAspect="1" noChangeArrowheads="1"/>
          </p:cNvPicPr>
          <p:nvPr>
            <p:ph sz="quarter" idx="4294967295"/>
          </p:nvPr>
        </p:nvPicPr>
        <p:blipFill>
          <a:blip r:embed="rId3" cstate="print"/>
          <a:srcRect/>
          <a:stretch>
            <a:fillRect/>
          </a:stretch>
        </p:blipFill>
        <p:spPr bwMode="auto">
          <a:xfrm>
            <a:off x="1738283" y="2928934"/>
            <a:ext cx="7007703" cy="3929066"/>
          </a:xfrm>
          <a:prstGeom prst="rect">
            <a:avLst/>
          </a:prstGeom>
          <a:noFill/>
          <a:ln w="9525">
            <a:noFill/>
            <a:miter lim="800000"/>
            <a:headEnd/>
            <a:tailEnd/>
          </a:ln>
        </p:spPr>
      </p:pic>
      <p:sp>
        <p:nvSpPr>
          <p:cNvPr id="7" name="テキスト ボックス 6"/>
          <p:cNvSpPr txBox="1"/>
          <p:nvPr/>
        </p:nvSpPr>
        <p:spPr>
          <a:xfrm>
            <a:off x="7524760" y="2924945"/>
            <a:ext cx="2786082" cy="2246769"/>
          </a:xfrm>
          <a:prstGeom prst="rect">
            <a:avLst/>
          </a:prstGeom>
          <a:noFill/>
        </p:spPr>
        <p:txBody>
          <a:bodyPr wrap="square" rtlCol="0">
            <a:spAutoFit/>
          </a:bodyPr>
          <a:lstStyle/>
          <a:p>
            <a:r>
              <a:rPr lang="en-US" altLang="ja-JP" sz="2000" dirty="0"/>
              <a:t>EOL(office) is also considered as the </a:t>
            </a:r>
            <a:r>
              <a:rPr lang="en-US" altLang="ja-JP" sz="2000" b="1" dirty="0">
                <a:solidFill>
                  <a:srgbClr val="FF0000"/>
                </a:solidFill>
              </a:rPr>
              <a:t>Expected Value of Perfect Information  (EVPI)</a:t>
            </a:r>
            <a:r>
              <a:rPr lang="en-US" altLang="ja-JP" sz="2000" dirty="0">
                <a:solidFill>
                  <a:srgbClr val="FF0000"/>
                </a:solidFill>
              </a:rPr>
              <a:t> that assured us which state of nature is going to occur.</a:t>
            </a:r>
            <a:endParaRPr lang="ja-JP" altLang="en-US" sz="2000" dirty="0">
              <a:solidFill>
                <a:srgbClr val="FF0000"/>
              </a:solidFill>
            </a:endParaRPr>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smtClean="0"/>
              <a:t>At Tokyo campus of Univ. Tsukuba</a:t>
            </a:r>
            <a:endParaRPr kumimoji="1" lang="ja-JP" altLang="en-US" dirty="0"/>
          </a:p>
        </p:txBody>
      </p:sp>
    </p:spTree>
    <p:extLst>
      <p:ext uri="{BB962C8B-B14F-4D97-AF65-F5344CB8AC3E}">
        <p14:creationId xmlns:p14="http://schemas.microsoft.com/office/powerpoint/2010/main" val="29446096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4618856" cy="654032"/>
          </a:xfrm>
        </p:spPr>
        <p:txBody>
          <a:bodyPr>
            <a:normAutofit fontScale="90000"/>
          </a:bodyPr>
          <a:lstStyle/>
          <a:p>
            <a:pPr algn="l"/>
            <a:r>
              <a:rPr kumimoji="1" lang="en-US" altLang="ja-JP" dirty="0" smtClean="0"/>
              <a:t>Decision Trees</a:t>
            </a:r>
            <a:endParaRPr kumimoji="1" lang="ja-JP" altLang="en-US" dirty="0"/>
          </a:p>
        </p:txBody>
      </p:sp>
      <p:sp>
        <p:nvSpPr>
          <p:cNvPr id="3" name="コンテンツ プレースホルダ 2"/>
          <p:cNvSpPr>
            <a:spLocks noGrp="1"/>
          </p:cNvSpPr>
          <p:nvPr>
            <p:ph sz="half" idx="2"/>
          </p:nvPr>
        </p:nvSpPr>
        <p:spPr>
          <a:xfrm>
            <a:off x="1524000" y="1142984"/>
            <a:ext cx="4355976" cy="5429288"/>
          </a:xfrm>
        </p:spPr>
        <p:txBody>
          <a:bodyPr>
            <a:normAutofit fontScale="77500" lnSpcReduction="20000"/>
          </a:bodyPr>
          <a:lstStyle/>
          <a:p>
            <a:r>
              <a:rPr lang="en-US" altLang="ja-JP" dirty="0"/>
              <a:t>A </a:t>
            </a:r>
            <a:r>
              <a:rPr lang="en-US" altLang="ja-JP" dirty="0" smtClean="0"/>
              <a:t> </a:t>
            </a:r>
            <a:r>
              <a:rPr lang="en-US" altLang="ja-JP" dirty="0"/>
              <a:t>graphical diagram consisting of nodes and branches</a:t>
            </a:r>
            <a:r>
              <a:rPr lang="en-US" altLang="ja-JP" dirty="0" smtClean="0"/>
              <a:t>.</a:t>
            </a:r>
          </a:p>
          <a:p>
            <a:pPr lvl="1"/>
            <a:r>
              <a:rPr lang="en-US" altLang="ja-JP" b="1" dirty="0" smtClean="0"/>
              <a:t>Square </a:t>
            </a:r>
            <a:r>
              <a:rPr lang="en-US" altLang="ja-JP" dirty="0" smtClean="0"/>
              <a:t>Decision Nodes</a:t>
            </a:r>
          </a:p>
          <a:p>
            <a:pPr lvl="1"/>
            <a:r>
              <a:rPr lang="en-US" altLang="ja-JP" b="1" dirty="0" smtClean="0"/>
              <a:t>Circle </a:t>
            </a:r>
            <a:r>
              <a:rPr lang="en-US" altLang="ja-JP" dirty="0" smtClean="0"/>
              <a:t>Probability Nodes</a:t>
            </a:r>
          </a:p>
          <a:p>
            <a:pPr lvl="1"/>
            <a:r>
              <a:rPr lang="en-US" altLang="ja-JP" b="1" dirty="0" smtClean="0"/>
              <a:t>Branches</a:t>
            </a:r>
            <a:r>
              <a:rPr lang="en-US" altLang="ja-JP" dirty="0" smtClean="0"/>
              <a:t> representing Decision Alternatives </a:t>
            </a:r>
          </a:p>
          <a:p>
            <a:pPr lvl="1"/>
            <a:r>
              <a:rPr lang="en-US" altLang="ja-JP" dirty="0" smtClean="0"/>
              <a:t>The decision tree represents the sequence of events in a decision situation.</a:t>
            </a:r>
          </a:p>
          <a:p>
            <a:pPr lvl="2"/>
            <a:r>
              <a:rPr lang="en-US" altLang="ja-JP" dirty="0" smtClean="0"/>
              <a:t>In </a:t>
            </a:r>
            <a:r>
              <a:rPr lang="en-US" altLang="ja-JP" dirty="0"/>
              <a:t>a decision tree </a:t>
            </a:r>
            <a:r>
              <a:rPr lang="en-US" altLang="ja-JP" dirty="0" smtClean="0"/>
              <a:t>the</a:t>
            </a:r>
            <a:r>
              <a:rPr lang="ja-JP" altLang="en-US" dirty="0"/>
              <a:t> </a:t>
            </a:r>
            <a:r>
              <a:rPr lang="en-US" altLang="ja-JP" dirty="0" smtClean="0"/>
              <a:t>user computes </a:t>
            </a:r>
            <a:r>
              <a:rPr lang="en-US" altLang="ja-JP" dirty="0"/>
              <a:t>the expected value of each outcome and makes a decision based on </a:t>
            </a:r>
            <a:r>
              <a:rPr lang="en-US" altLang="ja-JP" dirty="0" smtClean="0"/>
              <a:t>these</a:t>
            </a:r>
            <a:r>
              <a:rPr lang="ja-JP" altLang="en-US" dirty="0" smtClean="0"/>
              <a:t>　</a:t>
            </a:r>
            <a:r>
              <a:rPr lang="en-US" altLang="ja-JP" dirty="0" smtClean="0"/>
              <a:t>expected </a:t>
            </a:r>
            <a:r>
              <a:rPr lang="en-US" altLang="ja-JP" dirty="0"/>
              <a:t>values. </a:t>
            </a:r>
            <a:endParaRPr lang="en-US" altLang="ja-JP" dirty="0" smtClean="0"/>
          </a:p>
          <a:p>
            <a:pPr lvl="2"/>
            <a:r>
              <a:rPr lang="en-US" altLang="ja-JP" dirty="0" smtClean="0"/>
              <a:t>The </a:t>
            </a:r>
            <a:r>
              <a:rPr lang="en-US" altLang="ja-JP" dirty="0"/>
              <a:t>primary benefit of a decision tree is that it provides an illustration </a:t>
            </a:r>
            <a:r>
              <a:rPr lang="en-US" altLang="ja-JP" dirty="0" smtClean="0"/>
              <a:t>of </a:t>
            </a:r>
            <a:r>
              <a:rPr lang="en-US" altLang="ja-JP" dirty="0"/>
              <a:t>the </a:t>
            </a:r>
            <a:r>
              <a:rPr lang="en-US" altLang="ja-JP" dirty="0" smtClean="0"/>
              <a:t>decision-making process.</a:t>
            </a:r>
          </a:p>
          <a:p>
            <a:pPr lvl="2"/>
            <a:r>
              <a:rPr lang="en-US" altLang="ja-JP" dirty="0" smtClean="0"/>
              <a:t>This </a:t>
            </a:r>
            <a:r>
              <a:rPr lang="en-US" altLang="ja-JP" dirty="0"/>
              <a:t>makes it easier to correctly </a:t>
            </a:r>
            <a:r>
              <a:rPr lang="en-US" altLang="ja-JP" dirty="0" smtClean="0"/>
              <a:t>compute </a:t>
            </a:r>
            <a:r>
              <a:rPr lang="en-US" altLang="ja-JP" dirty="0"/>
              <a:t>the </a:t>
            </a:r>
            <a:r>
              <a:rPr lang="en-US" altLang="ja-JP" dirty="0" smtClean="0"/>
              <a:t>necessary expected </a:t>
            </a:r>
            <a:r>
              <a:rPr lang="en-US" altLang="ja-JP" dirty="0"/>
              <a:t>values and to understand the process of making the decision.</a:t>
            </a:r>
            <a:endParaRPr kumimoji="1" lang="ja-JP" altLang="en-US" dirty="0"/>
          </a:p>
        </p:txBody>
      </p:sp>
      <p:pic>
        <p:nvPicPr>
          <p:cNvPr id="10242" name="Picture 2"/>
          <p:cNvPicPr>
            <a:picLocks noGrp="1" noChangeAspect="1" noChangeArrowheads="1"/>
          </p:cNvPicPr>
          <p:nvPr>
            <p:ph sz="quarter" idx="4294967295"/>
          </p:nvPr>
        </p:nvPicPr>
        <p:blipFill>
          <a:blip r:embed="rId3" cstate="print"/>
          <a:srcRect/>
          <a:stretch>
            <a:fillRect/>
          </a:stretch>
        </p:blipFill>
        <p:spPr bwMode="auto">
          <a:xfrm>
            <a:off x="5737932" y="1"/>
            <a:ext cx="4750556" cy="3495899"/>
          </a:xfrm>
          <a:prstGeom prst="rect">
            <a:avLst/>
          </a:prstGeom>
          <a:noFill/>
          <a:ln w="9525">
            <a:noFill/>
            <a:miter lim="800000"/>
            <a:headEnd/>
            <a:tailEnd/>
          </a:ln>
        </p:spPr>
      </p:pic>
      <p:pic>
        <p:nvPicPr>
          <p:cNvPr id="10243" name="Picture 3"/>
          <p:cNvPicPr>
            <a:picLocks noChangeAspect="1" noChangeArrowheads="1"/>
          </p:cNvPicPr>
          <p:nvPr/>
        </p:nvPicPr>
        <p:blipFill>
          <a:blip r:embed="rId4" cstate="print"/>
          <a:srcRect/>
          <a:stretch>
            <a:fillRect/>
          </a:stretch>
        </p:blipFill>
        <p:spPr bwMode="auto">
          <a:xfrm>
            <a:off x="5667372" y="3490591"/>
            <a:ext cx="4786346" cy="3364383"/>
          </a:xfrm>
          <a:prstGeom prst="rect">
            <a:avLst/>
          </a:prstGeom>
          <a:noFill/>
          <a:ln w="9525">
            <a:noFill/>
            <a:miter lim="800000"/>
            <a:headEnd/>
            <a:tailEnd/>
          </a:ln>
        </p:spPr>
      </p:pic>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smtClean="0"/>
              <a:t>At Tokyo campus of Univ. Tsukuba</a:t>
            </a:r>
            <a:endParaRPr kumimoji="1" lang="ja-JP" altLang="en-US" dirty="0"/>
          </a:p>
        </p:txBody>
      </p:sp>
    </p:spTree>
    <p:extLst>
      <p:ext uri="{BB962C8B-B14F-4D97-AF65-F5344CB8AC3E}">
        <p14:creationId xmlns:p14="http://schemas.microsoft.com/office/powerpoint/2010/main" val="40079139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t">
            <a:normAutofit/>
          </a:bodyPr>
          <a:lstStyle/>
          <a:p>
            <a:pPr>
              <a:lnSpc>
                <a:spcPct val="100000"/>
              </a:lnSpc>
            </a:pPr>
            <a:r>
              <a:rPr lang="en-US" altLang="ja-JP" sz="2800" dirty="0"/>
              <a:t>Decision Analysis with Additional Information</a:t>
            </a:r>
            <a:br>
              <a:rPr lang="en-US" altLang="ja-JP" sz="2800" dirty="0"/>
            </a:br>
            <a:r>
              <a:rPr lang="en-US" altLang="ja-JP" sz="2800" dirty="0"/>
              <a:t>-Applying Bayesian Analysis-</a:t>
            </a:r>
            <a:endParaRPr lang="ja-JP" altLang="en-US" sz="2800" dirty="0"/>
          </a:p>
        </p:txBody>
      </p:sp>
      <p:pic>
        <p:nvPicPr>
          <p:cNvPr id="14338" name="Picture 2"/>
          <p:cNvPicPr>
            <a:picLocks noGrp="1" noChangeAspect="1" noChangeArrowheads="1"/>
          </p:cNvPicPr>
          <p:nvPr>
            <p:ph sz="half" idx="2"/>
          </p:nvPr>
        </p:nvPicPr>
        <p:blipFill>
          <a:blip r:embed="rId3" cstate="print"/>
          <a:srcRect/>
          <a:stretch>
            <a:fillRect/>
          </a:stretch>
        </p:blipFill>
        <p:spPr bwMode="auto">
          <a:xfrm>
            <a:off x="1775520" y="1340769"/>
            <a:ext cx="4392488" cy="2147783"/>
          </a:xfrm>
          <a:prstGeom prst="rect">
            <a:avLst/>
          </a:prstGeom>
          <a:noFill/>
          <a:ln w="9525">
            <a:noFill/>
            <a:miter lim="800000"/>
            <a:headEnd/>
            <a:tailEnd/>
          </a:ln>
        </p:spPr>
      </p:pic>
      <p:sp>
        <p:nvSpPr>
          <p:cNvPr id="4" name="コンテンツ プレースホルダ 3"/>
          <p:cNvSpPr>
            <a:spLocks noGrp="1"/>
          </p:cNvSpPr>
          <p:nvPr>
            <p:ph sz="quarter" idx="4294967295"/>
          </p:nvPr>
        </p:nvSpPr>
        <p:spPr>
          <a:xfrm>
            <a:off x="6172200" y="1600201"/>
            <a:ext cx="4038600" cy="3471874"/>
          </a:xfrm>
          <a:prstGeom prst="rect">
            <a:avLst/>
          </a:prstGeom>
        </p:spPr>
        <p:txBody>
          <a:bodyPr>
            <a:normAutofit fontScale="62500" lnSpcReduction="20000"/>
          </a:bodyPr>
          <a:lstStyle/>
          <a:p>
            <a:r>
              <a:rPr lang="en-US" altLang="ja-JP" dirty="0"/>
              <a:t>the </a:t>
            </a:r>
            <a:r>
              <a:rPr lang="en-US" altLang="ja-JP" dirty="0" smtClean="0"/>
              <a:t>investor </a:t>
            </a:r>
            <a:r>
              <a:rPr lang="en-US" altLang="ja-JP" dirty="0"/>
              <a:t>has determined </a:t>
            </a:r>
            <a:r>
              <a:rPr lang="en-US" altLang="ja-JP" dirty="0" smtClean="0"/>
              <a:t>conditional </a:t>
            </a:r>
            <a:r>
              <a:rPr lang="en-US" altLang="ja-JP" dirty="0"/>
              <a:t>probabilities of </a:t>
            </a:r>
            <a:r>
              <a:rPr lang="en-US" altLang="ja-JP" dirty="0" smtClean="0"/>
              <a:t>the </a:t>
            </a:r>
            <a:r>
              <a:rPr lang="en-US" altLang="ja-JP" dirty="0"/>
              <a:t>different report </a:t>
            </a:r>
            <a:r>
              <a:rPr lang="en-US" altLang="ja-JP" dirty="0" smtClean="0"/>
              <a:t>outcomes, given </a:t>
            </a:r>
            <a:r>
              <a:rPr lang="en-US" altLang="ja-JP" dirty="0"/>
              <a:t>the occurrence of each state of nature in the future. </a:t>
            </a:r>
            <a:endParaRPr lang="en-US" altLang="ja-JP" dirty="0" smtClean="0"/>
          </a:p>
          <a:p>
            <a:r>
              <a:rPr lang="en-US" altLang="ja-JP" dirty="0" smtClean="0"/>
              <a:t>We </a:t>
            </a:r>
            <a:r>
              <a:rPr lang="en-US" altLang="ja-JP" dirty="0"/>
              <a:t>will use the f</a:t>
            </a:r>
            <a:r>
              <a:rPr lang="en-US" altLang="ja-JP" dirty="0" smtClean="0"/>
              <a:t>ollowing notations </a:t>
            </a:r>
            <a:r>
              <a:rPr lang="en-US" altLang="ja-JP" dirty="0"/>
              <a:t>to express these </a:t>
            </a:r>
            <a:r>
              <a:rPr lang="en-US" altLang="ja-JP" dirty="0" smtClean="0"/>
              <a:t>conditional probabilities</a:t>
            </a:r>
            <a:r>
              <a:rPr lang="en-US" altLang="ja-JP" dirty="0"/>
              <a:t>:</a:t>
            </a:r>
          </a:p>
          <a:p>
            <a:pPr lvl="1"/>
            <a:r>
              <a:rPr lang="en-US" altLang="ja-JP" dirty="0" smtClean="0"/>
              <a:t>g:good economic conditions</a:t>
            </a:r>
            <a:endParaRPr lang="en-US" altLang="ja-JP" dirty="0"/>
          </a:p>
          <a:p>
            <a:pPr lvl="1"/>
            <a:r>
              <a:rPr lang="en-US" altLang="ja-JP" dirty="0"/>
              <a:t>p</a:t>
            </a:r>
            <a:r>
              <a:rPr lang="en-US" altLang="ja-JP" dirty="0" smtClean="0"/>
              <a:t>:Poor economic conditions</a:t>
            </a:r>
          </a:p>
          <a:p>
            <a:pPr lvl="1"/>
            <a:r>
              <a:rPr lang="en-US" altLang="ja-JP" dirty="0"/>
              <a:t>P</a:t>
            </a:r>
            <a:r>
              <a:rPr lang="en-US" altLang="ja-JP" dirty="0" smtClean="0"/>
              <a:t>:positive economic report</a:t>
            </a:r>
          </a:p>
          <a:p>
            <a:pPr lvl="1"/>
            <a:r>
              <a:rPr lang="en-US" altLang="ja-JP" dirty="0" smtClean="0"/>
              <a:t>N:negative economic report</a:t>
            </a:r>
            <a:endParaRPr lang="ja-JP" altLang="en-US" dirty="0"/>
          </a:p>
        </p:txBody>
      </p:sp>
      <p:sp>
        <p:nvSpPr>
          <p:cNvPr id="6" name="テキスト ボックス 5"/>
          <p:cNvSpPr txBox="1"/>
          <p:nvPr/>
        </p:nvSpPr>
        <p:spPr>
          <a:xfrm>
            <a:off x="1775520" y="3500438"/>
            <a:ext cx="4034728" cy="3416320"/>
          </a:xfrm>
          <a:prstGeom prst="rect">
            <a:avLst/>
          </a:prstGeom>
          <a:noFill/>
        </p:spPr>
        <p:txBody>
          <a:bodyPr wrap="square" rtlCol="0">
            <a:spAutoFit/>
          </a:bodyPr>
          <a:lstStyle/>
          <a:p>
            <a:r>
              <a:rPr lang="en-US" altLang="ja-JP" dirty="0">
                <a:solidFill>
                  <a:srgbClr val="FF0000"/>
                </a:solidFill>
              </a:rPr>
              <a:t>A statistician</a:t>
            </a:r>
            <a:r>
              <a:rPr lang="en-US" altLang="ja-JP" dirty="0"/>
              <a:t> will provide the investor with a report </a:t>
            </a:r>
            <a:r>
              <a:rPr lang="en-US" altLang="ja-JP" dirty="0">
                <a:solidFill>
                  <a:srgbClr val="FF0000"/>
                </a:solidFill>
              </a:rPr>
              <a:t>predicting </a:t>
            </a:r>
            <a:r>
              <a:rPr lang="en-US" altLang="ja-JP" dirty="0"/>
              <a:t>one of two outcomes.</a:t>
            </a:r>
          </a:p>
          <a:p>
            <a:r>
              <a:rPr lang="en-US" altLang="ja-JP" dirty="0"/>
              <a:t>The report will be either </a:t>
            </a:r>
          </a:p>
          <a:p>
            <a:r>
              <a:rPr lang="en-US" altLang="ja-JP" dirty="0"/>
              <a:t>positive, indicating that good economic conditions are most likely to prevail in the future, </a:t>
            </a:r>
          </a:p>
          <a:p>
            <a:r>
              <a:rPr lang="en-US" altLang="ja-JP" dirty="0"/>
              <a:t>or </a:t>
            </a:r>
          </a:p>
          <a:p>
            <a:r>
              <a:rPr lang="en-US" altLang="ja-JP" dirty="0"/>
              <a:t>negative, indicating that poor economic conditions</a:t>
            </a:r>
          </a:p>
          <a:p>
            <a:r>
              <a:rPr lang="en-US" altLang="ja-JP" dirty="0"/>
              <a:t>will probably occur</a:t>
            </a:r>
          </a:p>
          <a:p>
            <a:endParaRPr lang="ja-JP" altLang="en-US" dirty="0"/>
          </a:p>
        </p:txBody>
      </p:sp>
      <p:pic>
        <p:nvPicPr>
          <p:cNvPr id="14339" name="Picture 3"/>
          <p:cNvPicPr>
            <a:picLocks noChangeAspect="1" noChangeArrowheads="1"/>
          </p:cNvPicPr>
          <p:nvPr/>
        </p:nvPicPr>
        <p:blipFill>
          <a:blip r:embed="rId4" cstate="print"/>
          <a:srcRect/>
          <a:stretch>
            <a:fillRect/>
          </a:stretch>
        </p:blipFill>
        <p:spPr bwMode="auto">
          <a:xfrm>
            <a:off x="8382016" y="5187500"/>
            <a:ext cx="1928826" cy="1670501"/>
          </a:xfrm>
          <a:prstGeom prst="rect">
            <a:avLst/>
          </a:prstGeom>
          <a:noFill/>
          <a:ln w="9525">
            <a:noFill/>
            <a:miter lim="800000"/>
            <a:headEnd/>
            <a:tailEnd/>
          </a:ln>
        </p:spPr>
      </p:pic>
      <p:pic>
        <p:nvPicPr>
          <p:cNvPr id="14340" name="Picture 4"/>
          <p:cNvPicPr>
            <a:picLocks noChangeAspect="1" noChangeArrowheads="1"/>
          </p:cNvPicPr>
          <p:nvPr/>
        </p:nvPicPr>
        <p:blipFill>
          <a:blip r:embed="rId5" cstate="print"/>
          <a:srcRect/>
          <a:stretch>
            <a:fillRect/>
          </a:stretch>
        </p:blipFill>
        <p:spPr bwMode="auto">
          <a:xfrm>
            <a:off x="5738811" y="5500703"/>
            <a:ext cx="1509883" cy="975133"/>
          </a:xfrm>
          <a:prstGeom prst="rect">
            <a:avLst/>
          </a:prstGeom>
          <a:noFill/>
          <a:ln w="9525">
            <a:noFill/>
            <a:miter lim="800000"/>
            <a:headEnd/>
            <a:tailEnd/>
          </a:ln>
        </p:spPr>
      </p:pic>
      <p:sp>
        <p:nvSpPr>
          <p:cNvPr id="9" name="テキスト ボックス 8"/>
          <p:cNvSpPr txBox="1"/>
          <p:nvPr/>
        </p:nvSpPr>
        <p:spPr>
          <a:xfrm>
            <a:off x="5810249" y="5286388"/>
            <a:ext cx="1702197" cy="369332"/>
          </a:xfrm>
          <a:prstGeom prst="rect">
            <a:avLst/>
          </a:prstGeom>
          <a:noFill/>
        </p:spPr>
        <p:txBody>
          <a:bodyPr wrap="none" rtlCol="0">
            <a:spAutoFit/>
          </a:bodyPr>
          <a:lstStyle/>
          <a:p>
            <a:r>
              <a:rPr lang="en-US" altLang="ja-JP" dirty="0"/>
              <a:t>Prior Probability</a:t>
            </a:r>
            <a:endParaRPr lang="ja-JP" altLang="en-US" dirty="0"/>
          </a:p>
        </p:txBody>
      </p:sp>
      <p:sp>
        <p:nvSpPr>
          <p:cNvPr id="3" name="日付プレースホルダー 2"/>
          <p:cNvSpPr>
            <a:spLocks noGrp="1"/>
          </p:cNvSpPr>
          <p:nvPr>
            <p:ph type="dt" sz="half" idx="10"/>
          </p:nvPr>
        </p:nvSpPr>
        <p:spPr/>
        <p:txBody>
          <a:bodyPr/>
          <a:lstStyle/>
          <a:p>
            <a:r>
              <a:rPr kumimoji="1" lang="en-US" altLang="ja-JP" smtClean="0"/>
              <a:t>2015/02/11</a:t>
            </a:r>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smtClean="0"/>
              <a:t>At Tokyo campus of Univ. Tsukuba</a:t>
            </a:r>
            <a:endParaRPr kumimoji="1" lang="ja-JP" altLang="en-US" dirty="0"/>
          </a:p>
        </p:txBody>
      </p:sp>
    </p:spTree>
    <p:extLst>
      <p:ext uri="{BB962C8B-B14F-4D97-AF65-F5344CB8AC3E}">
        <p14:creationId xmlns:p14="http://schemas.microsoft.com/office/powerpoint/2010/main" val="15665919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200" dirty="0"/>
              <a:t>Decision Tree with Posterior Probability </a:t>
            </a:r>
            <a:br>
              <a:rPr lang="en-US" altLang="ja-JP" sz="3200" dirty="0"/>
            </a:br>
            <a:r>
              <a:rPr lang="en-US" altLang="ja-JP" sz="3200" dirty="0"/>
              <a:t>by means of Bayes formula</a:t>
            </a:r>
            <a:endParaRPr lang="ja-JP" altLang="en-US" sz="3200" dirty="0"/>
          </a:p>
        </p:txBody>
      </p:sp>
      <p:pic>
        <p:nvPicPr>
          <p:cNvPr id="15362" name="Picture 2"/>
          <p:cNvPicPr>
            <a:picLocks noGrp="1" noChangeAspect="1" noChangeArrowheads="1"/>
          </p:cNvPicPr>
          <p:nvPr>
            <p:ph sz="half" idx="2"/>
          </p:nvPr>
        </p:nvPicPr>
        <p:blipFill>
          <a:blip r:embed="rId3" cstate="print"/>
          <a:srcRect/>
          <a:stretch>
            <a:fillRect/>
          </a:stretch>
        </p:blipFill>
        <p:spPr bwMode="auto">
          <a:xfrm>
            <a:off x="1524001" y="1643050"/>
            <a:ext cx="4204094" cy="2506030"/>
          </a:xfrm>
          <a:prstGeom prst="rect">
            <a:avLst/>
          </a:prstGeom>
          <a:noFill/>
          <a:ln w="9525">
            <a:noFill/>
            <a:miter lim="800000"/>
            <a:headEnd/>
            <a:tailEnd/>
          </a:ln>
        </p:spPr>
      </p:pic>
      <p:pic>
        <p:nvPicPr>
          <p:cNvPr id="15364" name="Picture 4"/>
          <p:cNvPicPr>
            <a:picLocks noGrp="1" noChangeAspect="1" noChangeArrowheads="1"/>
          </p:cNvPicPr>
          <p:nvPr>
            <p:ph sz="quarter" idx="4294967295"/>
          </p:nvPr>
        </p:nvPicPr>
        <p:blipFill>
          <a:blip r:embed="rId4" cstate="print"/>
          <a:stretch>
            <a:fillRect/>
          </a:stretch>
        </p:blipFill>
        <p:spPr bwMode="auto">
          <a:xfrm>
            <a:off x="6384033" y="1910429"/>
            <a:ext cx="4041775" cy="3800341"/>
          </a:xfrm>
          <a:prstGeom prst="rect">
            <a:avLst/>
          </a:prstGeom>
          <a:noFill/>
          <a:ln w="9525">
            <a:noFill/>
            <a:miter lim="800000"/>
            <a:headEnd/>
            <a:tailEnd/>
          </a:ln>
        </p:spPr>
      </p:pic>
      <p:pic>
        <p:nvPicPr>
          <p:cNvPr id="15363" name="Picture 3"/>
          <p:cNvPicPr>
            <a:picLocks noChangeAspect="1" noChangeArrowheads="1"/>
          </p:cNvPicPr>
          <p:nvPr/>
        </p:nvPicPr>
        <p:blipFill>
          <a:blip r:embed="rId5" cstate="print"/>
          <a:srcRect/>
          <a:stretch>
            <a:fillRect/>
          </a:stretch>
        </p:blipFill>
        <p:spPr bwMode="auto">
          <a:xfrm>
            <a:off x="2207568" y="4869161"/>
            <a:ext cx="2928958" cy="1728899"/>
          </a:xfrm>
          <a:prstGeom prst="rect">
            <a:avLst/>
          </a:prstGeom>
          <a:noFill/>
          <a:ln w="9525">
            <a:noFill/>
            <a:miter lim="800000"/>
            <a:headEnd/>
            <a:tailEnd/>
          </a:ln>
        </p:spPr>
      </p:pic>
      <p:sp>
        <p:nvSpPr>
          <p:cNvPr id="3" name="日付プレースホルダー 2"/>
          <p:cNvSpPr>
            <a:spLocks noGrp="1"/>
          </p:cNvSpPr>
          <p:nvPr>
            <p:ph type="dt" sz="half" idx="10"/>
          </p:nvPr>
        </p:nvSpPr>
        <p:spPr/>
        <p:txBody>
          <a:bodyPr/>
          <a:lstStyle/>
          <a:p>
            <a:r>
              <a:rPr kumimoji="1" lang="en-US" altLang="ja-JP" smtClean="0"/>
              <a:t>2015/02/11</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smtClean="0"/>
              <a:t>At Tokyo campus of Univ. Tsukuba</a:t>
            </a:r>
            <a:endParaRPr kumimoji="1" lang="ja-JP" altLang="en-US" dirty="0"/>
          </a:p>
        </p:txBody>
      </p:sp>
    </p:spTree>
    <p:extLst>
      <p:ext uri="{BB962C8B-B14F-4D97-AF65-F5344CB8AC3E}">
        <p14:creationId xmlns:p14="http://schemas.microsoft.com/office/powerpoint/2010/main" val="7987672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1847528" y="35015"/>
            <a:ext cx="8424936" cy="5789524"/>
          </a:xfrm>
          <a:prstGeom prst="rect">
            <a:avLst/>
          </a:prstGeom>
          <a:noFill/>
          <a:ln w="9525">
            <a:noFill/>
            <a:miter lim="800000"/>
            <a:headEnd/>
            <a:tailEnd/>
          </a:ln>
        </p:spPr>
      </p:pic>
      <p:pic>
        <p:nvPicPr>
          <p:cNvPr id="16387" name="Picture 3"/>
          <p:cNvPicPr>
            <a:picLocks noChangeAspect="1" noChangeArrowheads="1"/>
          </p:cNvPicPr>
          <p:nvPr/>
        </p:nvPicPr>
        <p:blipFill rotWithShape="1">
          <a:blip r:embed="rId4" cstate="print"/>
          <a:srcRect t="24404" b="25196"/>
          <a:stretch/>
        </p:blipFill>
        <p:spPr bwMode="auto">
          <a:xfrm>
            <a:off x="3107668" y="6201471"/>
            <a:ext cx="7272808" cy="468000"/>
          </a:xfrm>
          <a:prstGeom prst="rect">
            <a:avLst/>
          </a:prstGeom>
          <a:noFill/>
          <a:ln w="9525">
            <a:noFill/>
            <a:miter lim="800000"/>
            <a:headEnd/>
            <a:tailEnd/>
          </a:ln>
        </p:spPr>
      </p:pic>
      <p:sp>
        <p:nvSpPr>
          <p:cNvPr id="2" name="円/楕円 1"/>
          <p:cNvSpPr/>
          <p:nvPr/>
        </p:nvSpPr>
        <p:spPr>
          <a:xfrm>
            <a:off x="4943872" y="1556792"/>
            <a:ext cx="936104" cy="504056"/>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 name="円/楕円 4"/>
          <p:cNvSpPr/>
          <p:nvPr/>
        </p:nvSpPr>
        <p:spPr>
          <a:xfrm>
            <a:off x="4871865" y="3429000"/>
            <a:ext cx="1296143" cy="576064"/>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 name="テキスト ボックス 2"/>
          <p:cNvSpPr txBox="1"/>
          <p:nvPr/>
        </p:nvSpPr>
        <p:spPr>
          <a:xfrm>
            <a:off x="2063552" y="5832139"/>
            <a:ext cx="5256584" cy="369332"/>
          </a:xfrm>
          <a:prstGeom prst="rect">
            <a:avLst/>
          </a:prstGeom>
          <a:noFill/>
        </p:spPr>
        <p:txBody>
          <a:bodyPr wrap="square" rtlCol="0">
            <a:spAutoFit/>
          </a:bodyPr>
          <a:lstStyle/>
          <a:p>
            <a:r>
              <a:rPr lang="en-US" altLang="ja-JP" dirty="0"/>
              <a:t>According to the formula of total probability</a:t>
            </a:r>
            <a:endParaRPr lang="ja-JP" altLang="en-US" dirty="0"/>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dirty="0"/>
          </a:p>
        </p:txBody>
      </p:sp>
    </p:spTree>
    <p:extLst>
      <p:ext uri="{BB962C8B-B14F-4D97-AF65-F5344CB8AC3E}">
        <p14:creationId xmlns:p14="http://schemas.microsoft.com/office/powerpoint/2010/main" val="36139994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p:cNvSpPr>
            <a:spLocks noGrp="1"/>
          </p:cNvSpPr>
          <p:nvPr>
            <p:ph type="title"/>
          </p:nvPr>
        </p:nvSpPr>
        <p:spPr>
          <a:xfrm>
            <a:off x="609600" y="457201"/>
            <a:ext cx="10972800" cy="1143000"/>
          </a:xfrm>
        </p:spPr>
        <p:txBody>
          <a:bodyPr/>
          <a:lstStyle/>
          <a:p>
            <a:r>
              <a:rPr lang="en-US" altLang="ja-JP" sz="3200" dirty="0" smtClean="0"/>
              <a:t>Four </a:t>
            </a:r>
            <a:r>
              <a:rPr lang="en-US" altLang="ja-JP" sz="3200" b="1" dirty="0" smtClean="0">
                <a:solidFill>
                  <a:srgbClr val="FF0000"/>
                </a:solidFill>
              </a:rPr>
              <a:t>National </a:t>
            </a:r>
            <a:r>
              <a:rPr kumimoji="1" lang="en-US" altLang="ja-JP" sz="3200" b="1" dirty="0" smtClean="0">
                <a:solidFill>
                  <a:srgbClr val="FF0000"/>
                </a:solidFill>
              </a:rPr>
              <a:t>Inter-University Research Institutes </a:t>
            </a:r>
            <a:r>
              <a:rPr kumimoji="1" lang="en-US" altLang="ja-JP" sz="3200" dirty="0" smtClean="0"/>
              <a:t>under ROIS</a:t>
            </a:r>
            <a:endParaRPr kumimoji="1" lang="ja-JP" altLang="en-US" sz="3200" dirty="0"/>
          </a:p>
        </p:txBody>
      </p:sp>
      <p:graphicFrame>
        <p:nvGraphicFramePr>
          <p:cNvPr id="12" name="コンテンツ プレースホルダー 11"/>
          <p:cNvGraphicFramePr>
            <a:graphicFrameLocks noGrp="1"/>
          </p:cNvGraphicFramePr>
          <p:nvPr>
            <p:ph idx="1"/>
            <p:extLst/>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日付プレースホルダー 3"/>
          <p:cNvSpPr>
            <a:spLocks noGrp="1"/>
          </p:cNvSpPr>
          <p:nvPr>
            <p:ph type="dt" sz="half" idx="10"/>
          </p:nvPr>
        </p:nvSpPr>
        <p:spPr/>
        <p:txBody>
          <a:bodyPr/>
          <a:lstStyle/>
          <a:p>
            <a:pPr>
              <a:defRPr/>
            </a:pPr>
            <a:r>
              <a:rPr lang="en-US" altLang="ja-JP" smtClean="0"/>
              <a:t>2015/02/11</a:t>
            </a:r>
            <a:endParaRPr lang="ja-JP" altLang="en-US"/>
          </a:p>
        </p:txBody>
      </p:sp>
      <p:sp>
        <p:nvSpPr>
          <p:cNvPr id="2" name="フッター プレースホルダー 1"/>
          <p:cNvSpPr>
            <a:spLocks noGrp="1"/>
          </p:cNvSpPr>
          <p:nvPr>
            <p:ph type="ftr" sz="quarter" idx="11"/>
          </p:nvPr>
        </p:nvSpPr>
        <p:spPr/>
        <p:txBody>
          <a:bodyPr/>
          <a:lstStyle/>
          <a:p>
            <a:r>
              <a:rPr kumimoji="1" lang="en-US" altLang="ja-JP" smtClean="0"/>
              <a:t>At Tokyo campus of Univ. Tsukuba</a:t>
            </a:r>
            <a:endParaRPr kumimoji="1" lang="ja-JP" altLang="en-US" dirty="0"/>
          </a:p>
        </p:txBody>
      </p:sp>
    </p:spTree>
    <p:extLst>
      <p:ext uri="{BB962C8B-B14F-4D97-AF65-F5344CB8AC3E}">
        <p14:creationId xmlns:p14="http://schemas.microsoft.com/office/powerpoint/2010/main" val="39011595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600" dirty="0"/>
              <a:t>Value of Additional Information:</a:t>
            </a:r>
            <a:br>
              <a:rPr lang="en-US" altLang="ja-JP" sz="3600" dirty="0"/>
            </a:br>
            <a:r>
              <a:rPr lang="en-US" altLang="ja-JP" sz="3100" dirty="0"/>
              <a:t>The Expected Value of Sample Information (EVSI)</a:t>
            </a:r>
            <a:endParaRPr lang="ja-JP" altLang="en-US" sz="3100" dirty="0"/>
          </a:p>
        </p:txBody>
      </p:sp>
      <p:pic>
        <p:nvPicPr>
          <p:cNvPr id="17410" name="Picture 2"/>
          <p:cNvPicPr>
            <a:picLocks noChangeAspect="1" noChangeArrowheads="1"/>
          </p:cNvPicPr>
          <p:nvPr/>
        </p:nvPicPr>
        <p:blipFill>
          <a:blip r:embed="rId3" cstate="print"/>
          <a:srcRect/>
          <a:stretch>
            <a:fillRect/>
          </a:stretch>
        </p:blipFill>
        <p:spPr bwMode="auto">
          <a:xfrm>
            <a:off x="3238481" y="1785927"/>
            <a:ext cx="5739233" cy="676279"/>
          </a:xfrm>
          <a:prstGeom prst="rect">
            <a:avLst/>
          </a:prstGeom>
          <a:noFill/>
          <a:ln w="9525">
            <a:noFill/>
            <a:miter lim="800000"/>
            <a:headEnd/>
            <a:tailEnd/>
          </a:ln>
        </p:spPr>
      </p:pic>
      <p:pic>
        <p:nvPicPr>
          <p:cNvPr id="17411" name="Picture 3"/>
          <p:cNvPicPr>
            <a:picLocks noChangeAspect="1" noChangeArrowheads="1"/>
          </p:cNvPicPr>
          <p:nvPr/>
        </p:nvPicPr>
        <p:blipFill>
          <a:blip r:embed="rId4" cstate="print"/>
          <a:srcRect/>
          <a:stretch>
            <a:fillRect/>
          </a:stretch>
        </p:blipFill>
        <p:spPr bwMode="auto">
          <a:xfrm>
            <a:off x="3595670" y="2500307"/>
            <a:ext cx="5346562" cy="752479"/>
          </a:xfrm>
          <a:prstGeom prst="rect">
            <a:avLst/>
          </a:prstGeom>
          <a:noFill/>
          <a:ln w="9525">
            <a:noFill/>
            <a:miter lim="800000"/>
            <a:headEnd/>
            <a:tailEnd/>
          </a:ln>
        </p:spPr>
      </p:pic>
      <p:sp>
        <p:nvSpPr>
          <p:cNvPr id="6" name="テキスト ボックス 5"/>
          <p:cNvSpPr txBox="1"/>
          <p:nvPr/>
        </p:nvSpPr>
        <p:spPr>
          <a:xfrm>
            <a:off x="2809852" y="3214686"/>
            <a:ext cx="6357982" cy="523220"/>
          </a:xfrm>
          <a:prstGeom prst="rect">
            <a:avLst/>
          </a:prstGeom>
          <a:noFill/>
        </p:spPr>
        <p:txBody>
          <a:bodyPr wrap="square" rtlCol="0">
            <a:spAutoFit/>
          </a:bodyPr>
          <a:lstStyle/>
          <a:p>
            <a:r>
              <a:rPr lang="en-US" altLang="ja-JP" sz="2800" dirty="0"/>
              <a:t>The Efficiency of Sample Information</a:t>
            </a:r>
            <a:endParaRPr lang="ja-JP" altLang="en-US" sz="2800" dirty="0"/>
          </a:p>
        </p:txBody>
      </p:sp>
      <p:pic>
        <p:nvPicPr>
          <p:cNvPr id="17412" name="Picture 4"/>
          <p:cNvPicPr>
            <a:picLocks noChangeAspect="1" noChangeArrowheads="1"/>
          </p:cNvPicPr>
          <p:nvPr/>
        </p:nvPicPr>
        <p:blipFill>
          <a:blip r:embed="rId5" cstate="print"/>
          <a:srcRect/>
          <a:stretch>
            <a:fillRect/>
          </a:stretch>
        </p:blipFill>
        <p:spPr bwMode="auto">
          <a:xfrm>
            <a:off x="3381357" y="3857628"/>
            <a:ext cx="6175627" cy="642942"/>
          </a:xfrm>
          <a:prstGeom prst="rect">
            <a:avLst/>
          </a:prstGeom>
          <a:noFill/>
          <a:ln w="9525">
            <a:noFill/>
            <a:miter lim="800000"/>
            <a:headEnd/>
            <a:tailEnd/>
          </a:ln>
        </p:spPr>
      </p:pic>
      <p:sp>
        <p:nvSpPr>
          <p:cNvPr id="8" name="正方形/長方形 7"/>
          <p:cNvSpPr/>
          <p:nvPr/>
        </p:nvSpPr>
        <p:spPr>
          <a:xfrm>
            <a:off x="2567608" y="4357694"/>
            <a:ext cx="7344816" cy="1938992"/>
          </a:xfrm>
          <a:prstGeom prst="rect">
            <a:avLst/>
          </a:prstGeom>
        </p:spPr>
        <p:txBody>
          <a:bodyPr wrap="square">
            <a:spAutoFit/>
          </a:bodyPr>
          <a:lstStyle/>
          <a:p>
            <a:r>
              <a:rPr lang="en-US" altLang="ja-JP" sz="2000" dirty="0"/>
              <a:t>The economic report by the statistician is viewed by the investor to be 69% as efficient as perfect</a:t>
            </a:r>
            <a:r>
              <a:rPr lang="ja-JP" altLang="en-US" sz="2000" dirty="0"/>
              <a:t> </a:t>
            </a:r>
            <a:r>
              <a:rPr lang="en-US" altLang="ja-JP" sz="2000" dirty="0"/>
              <a:t>information. </a:t>
            </a:r>
          </a:p>
          <a:p>
            <a:r>
              <a:rPr lang="en-US" altLang="ja-JP" sz="2000" dirty="0"/>
              <a:t>In general, a high efficiency rating indicates that the information is very good or close to being perfect information, </a:t>
            </a:r>
          </a:p>
          <a:p>
            <a:r>
              <a:rPr lang="en-US" altLang="ja-JP" sz="2000" dirty="0"/>
              <a:t>and a low rating indicates that the additional information is not very good</a:t>
            </a:r>
            <a:endParaRPr lang="ja-JP" altLang="en-US" sz="2000" dirty="0"/>
          </a:p>
        </p:txBody>
      </p:sp>
      <p:sp>
        <p:nvSpPr>
          <p:cNvPr id="3" name="テキスト ボックス 2"/>
          <p:cNvSpPr txBox="1"/>
          <p:nvPr/>
        </p:nvSpPr>
        <p:spPr>
          <a:xfrm>
            <a:off x="8832304" y="2337523"/>
            <a:ext cx="1584176" cy="1754326"/>
          </a:xfrm>
          <a:prstGeom prst="rect">
            <a:avLst/>
          </a:prstGeom>
          <a:noFill/>
        </p:spPr>
        <p:txBody>
          <a:bodyPr wrap="square" rtlCol="0">
            <a:spAutoFit/>
          </a:bodyPr>
          <a:lstStyle/>
          <a:p>
            <a:r>
              <a:rPr lang="en-US" altLang="ja-JP" dirty="0">
                <a:solidFill>
                  <a:srgbClr val="FF0000"/>
                </a:solidFill>
              </a:rPr>
              <a:t>The investor should not pay to the statistician by more than $19,194!</a:t>
            </a:r>
            <a:endParaRPr lang="ja-JP" altLang="en-US" dirty="0">
              <a:solidFill>
                <a:srgbClr val="FF0000"/>
              </a:solidFill>
            </a:endParaRPr>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smtClean="0"/>
              <a:t>At Tokyo campus of Univ. Tsukuba</a:t>
            </a:r>
            <a:endParaRPr kumimoji="1" lang="ja-JP" altLang="en-US" dirty="0"/>
          </a:p>
        </p:txBody>
      </p:sp>
    </p:spTree>
    <p:extLst>
      <p:ext uri="{BB962C8B-B14F-4D97-AF65-F5344CB8AC3E}">
        <p14:creationId xmlns:p14="http://schemas.microsoft.com/office/powerpoint/2010/main" val="2604590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1631504" y="116632"/>
            <a:ext cx="8928992" cy="1080120"/>
          </a:xfrm>
        </p:spPr>
        <p:txBody>
          <a:bodyPr>
            <a:noAutofit/>
          </a:bodyPr>
          <a:lstStyle/>
          <a:p>
            <a:pPr algn="l">
              <a:lnSpc>
                <a:spcPct val="100000"/>
              </a:lnSpc>
            </a:pPr>
            <a:r>
              <a:rPr lang="en-US" altLang="ja-JP" sz="1800" dirty="0">
                <a:latin typeface="+mn-lt"/>
              </a:rPr>
              <a:t>Though the real risk scenario may be more complex than that described by the theory, however </a:t>
            </a:r>
            <a:r>
              <a:rPr lang="en-US" altLang="ja-JP" sz="1800" i="1" dirty="0">
                <a:solidFill>
                  <a:srgbClr val="FF0000"/>
                </a:solidFill>
              </a:rPr>
              <a:t>the rational policy making should be attained only through the continual improvement of the prediction performance of a model for the probability and loss of events by using data-centric science..   </a:t>
            </a:r>
            <a:endParaRPr lang="ja-JP" altLang="en-US" sz="2800" i="1" dirty="0">
              <a:solidFill>
                <a:srgbClr val="FF0000"/>
              </a:solidFill>
            </a:endParaRPr>
          </a:p>
        </p:txBody>
      </p:sp>
      <p:pic>
        <p:nvPicPr>
          <p:cNvPr id="11266" name="Picture 2"/>
          <p:cNvPicPr>
            <a:picLocks noGrp="1" noChangeAspect="1" noChangeArrowheads="1"/>
          </p:cNvPicPr>
          <p:nvPr>
            <p:ph sz="half" idx="2"/>
          </p:nvPr>
        </p:nvPicPr>
        <p:blipFill>
          <a:blip r:embed="rId3" cstate="print"/>
          <a:stretch>
            <a:fillRect/>
          </a:stretch>
        </p:blipFill>
        <p:spPr bwMode="auto">
          <a:xfrm>
            <a:off x="1870686" y="1247726"/>
            <a:ext cx="8340115" cy="4917578"/>
          </a:xfrm>
          <a:prstGeom prst="rect">
            <a:avLst/>
          </a:prstGeom>
          <a:noFill/>
          <a:ln w="9525">
            <a:noFill/>
            <a:miter lim="800000"/>
            <a:headEnd/>
            <a:tailEnd/>
          </a:ln>
        </p:spPr>
      </p:pic>
      <p:sp>
        <p:nvSpPr>
          <p:cNvPr id="2" name="テキスト ボックス 1"/>
          <p:cNvSpPr txBox="1"/>
          <p:nvPr/>
        </p:nvSpPr>
        <p:spPr>
          <a:xfrm>
            <a:off x="6528048" y="1815946"/>
            <a:ext cx="3888432" cy="923330"/>
          </a:xfrm>
          <a:prstGeom prst="rect">
            <a:avLst/>
          </a:prstGeom>
          <a:noFill/>
        </p:spPr>
        <p:txBody>
          <a:bodyPr wrap="square" rtlCol="0">
            <a:spAutoFit/>
          </a:bodyPr>
          <a:lstStyle/>
          <a:p>
            <a:r>
              <a:rPr lang="en-US" altLang="ja-JP" b="1" dirty="0">
                <a:solidFill>
                  <a:srgbClr val="FF0000"/>
                </a:solidFill>
              </a:rPr>
              <a:t>Note: The predicted payoff should be represented not as a value but as  probability distribution of the payoff</a:t>
            </a:r>
            <a:endParaRPr lang="ja-JP" altLang="en-US" b="1" dirty="0">
              <a:solidFill>
                <a:srgbClr val="FF0000"/>
              </a:solidFill>
            </a:endParaRPr>
          </a:p>
        </p:txBody>
      </p:sp>
      <p:sp>
        <p:nvSpPr>
          <p:cNvPr id="3" name="テキスト ボックス 2"/>
          <p:cNvSpPr txBox="1"/>
          <p:nvPr/>
        </p:nvSpPr>
        <p:spPr>
          <a:xfrm>
            <a:off x="1624332" y="1230224"/>
            <a:ext cx="6696744" cy="646331"/>
          </a:xfrm>
          <a:prstGeom prst="rect">
            <a:avLst/>
          </a:prstGeom>
          <a:noFill/>
        </p:spPr>
        <p:txBody>
          <a:bodyPr wrap="square" rtlCol="0">
            <a:spAutoFit/>
          </a:bodyPr>
          <a:lstStyle/>
          <a:p>
            <a:r>
              <a:rPr lang="en-US" altLang="ja-JP" b="1" dirty="0">
                <a:solidFill>
                  <a:srgbClr val="FF0000"/>
                </a:solidFill>
              </a:rPr>
              <a:t>Note: Usually these probabilities are estimated probability with uncertainty</a:t>
            </a:r>
            <a:endParaRPr lang="ja-JP" altLang="en-US" b="1" dirty="0">
              <a:solidFill>
                <a:srgbClr val="FF0000"/>
              </a:solidFill>
            </a:endParaRPr>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dirty="0"/>
          </a:p>
        </p:txBody>
      </p:sp>
      <p:sp>
        <p:nvSpPr>
          <p:cNvPr id="6" name="フッター プレースホルダー 5"/>
          <p:cNvSpPr>
            <a:spLocks noGrp="1"/>
          </p:cNvSpPr>
          <p:nvPr>
            <p:ph type="ftr" sz="quarter" idx="11"/>
          </p:nvPr>
        </p:nvSpPr>
        <p:spPr/>
        <p:txBody>
          <a:bodyPr/>
          <a:lstStyle/>
          <a:p>
            <a:r>
              <a:rPr kumimoji="1" lang="en-US" altLang="ja-JP" smtClean="0"/>
              <a:t>At Tokyo campus of Univ. Tsukuba</a:t>
            </a:r>
            <a:endParaRPr kumimoji="1" lang="ja-JP" altLang="en-US" dirty="0"/>
          </a:p>
        </p:txBody>
      </p:sp>
    </p:spTree>
    <p:extLst>
      <p:ext uri="{BB962C8B-B14F-4D97-AF65-F5344CB8AC3E}">
        <p14:creationId xmlns:p14="http://schemas.microsoft.com/office/powerpoint/2010/main" val="9312040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en-US" altLang="ja-JP" dirty="0" smtClean="0"/>
              <a:t>Concluding Remarks</a:t>
            </a:r>
            <a:endParaRPr kumimoji="1" lang="ja-JP" altLang="en-US" dirty="0"/>
          </a:p>
        </p:txBody>
      </p:sp>
      <p:sp>
        <p:nvSpPr>
          <p:cNvPr id="8" name="コンテンツ プレースホルダー 7"/>
          <p:cNvSpPr>
            <a:spLocks noGrp="1"/>
          </p:cNvSpPr>
          <p:nvPr>
            <p:ph idx="1"/>
          </p:nvPr>
        </p:nvSpPr>
        <p:spPr/>
        <p:txBody>
          <a:bodyPr>
            <a:normAutofit fontScale="77500" lnSpcReduction="20000"/>
          </a:bodyPr>
          <a:lstStyle/>
          <a:p>
            <a:r>
              <a:rPr kumimoji="1" lang="en-US" altLang="ja-JP" dirty="0" smtClean="0"/>
              <a:t>Role of Statistical Prediction in Decision Making</a:t>
            </a:r>
          </a:p>
          <a:p>
            <a:pPr lvl="1"/>
            <a:r>
              <a:rPr lang="en-US" altLang="ja-JP" dirty="0" smtClean="0"/>
              <a:t>Predicting </a:t>
            </a:r>
          </a:p>
          <a:p>
            <a:pPr lvl="1"/>
            <a:r>
              <a:rPr lang="en-US" altLang="ja-JP" dirty="0" smtClean="0"/>
              <a:t>probability of the states of Nature </a:t>
            </a:r>
          </a:p>
          <a:p>
            <a:pPr lvl="2"/>
            <a:r>
              <a:rPr lang="en-US" altLang="ja-JP" dirty="0" smtClean="0"/>
              <a:t>and</a:t>
            </a:r>
          </a:p>
          <a:p>
            <a:pPr lvl="1"/>
            <a:r>
              <a:rPr lang="en-US" altLang="ja-JP" dirty="0" smtClean="0"/>
              <a:t>the pay-off given the states of Nature and possible decisions </a:t>
            </a:r>
          </a:p>
          <a:p>
            <a:pPr lvl="1"/>
            <a:r>
              <a:rPr lang="en-US" altLang="ja-JP" dirty="0" smtClean="0"/>
              <a:t>as accurate as possible</a:t>
            </a:r>
          </a:p>
          <a:p>
            <a:r>
              <a:rPr lang="en-US" altLang="ja-JP" dirty="0" smtClean="0"/>
              <a:t>Optimal Decision  in Real Society?</a:t>
            </a:r>
          </a:p>
          <a:p>
            <a:pPr lvl="1"/>
            <a:r>
              <a:rPr lang="en-US" altLang="ja-JP" dirty="0"/>
              <a:t>Existing Stakeholders with Different Payoff Functions or Values and Imaginary Stakeholders in Future</a:t>
            </a:r>
          </a:p>
          <a:p>
            <a:pPr lvl="2"/>
            <a:r>
              <a:rPr lang="en-US" altLang="ja-JP" dirty="0"/>
              <a:t>Distribution or Redistribution of Risk and Benefit into the Stakeholders </a:t>
            </a:r>
          </a:p>
          <a:p>
            <a:pPr lvl="2"/>
            <a:r>
              <a:rPr lang="en-US" altLang="ja-JP" dirty="0"/>
              <a:t>Design of our Social Value Function</a:t>
            </a:r>
          </a:p>
          <a:p>
            <a:pPr lvl="3"/>
            <a:r>
              <a:rPr lang="en-US" altLang="ja-JP" dirty="0"/>
              <a:t>Assignment to a weight to each Stakeholder’s value function</a:t>
            </a:r>
          </a:p>
          <a:p>
            <a:pPr lvl="2"/>
            <a:r>
              <a:rPr lang="en-US" altLang="ja-JP" dirty="0"/>
              <a:t>Restriction from the total budget and resources</a:t>
            </a:r>
          </a:p>
          <a:p>
            <a:pPr lvl="2"/>
            <a:r>
              <a:rPr lang="en-US" altLang="ja-JP" dirty="0"/>
              <a:t>Ethical Restriction to avoid some irreversible loss or damage to moral personality  </a:t>
            </a:r>
          </a:p>
          <a:p>
            <a:pPr lvl="1"/>
            <a:endParaRPr lang="en-US" altLang="ja-JP" dirty="0" smtClean="0"/>
          </a:p>
          <a:p>
            <a:pPr lvl="2"/>
            <a:endParaRPr kumimoji="1" lang="ja-JP" altLang="en-US" dirty="0"/>
          </a:p>
        </p:txBody>
      </p:sp>
      <p:sp>
        <p:nvSpPr>
          <p:cNvPr id="5" name="日付プレースホルダー 4"/>
          <p:cNvSpPr>
            <a:spLocks noGrp="1"/>
          </p:cNvSpPr>
          <p:nvPr>
            <p:ph type="dt" sz="half" idx="10"/>
          </p:nvPr>
        </p:nvSpPr>
        <p:spPr/>
        <p:txBody>
          <a:bodyPr/>
          <a:lstStyle/>
          <a:p>
            <a:r>
              <a:rPr kumimoji="1" lang="en-US" altLang="ja-JP" smtClean="0"/>
              <a:t>2015/02/11</a:t>
            </a:r>
            <a:endParaRPr kumimoji="1" lang="ja-JP" altLang="en-US" dirty="0"/>
          </a:p>
        </p:txBody>
      </p:sp>
      <p:sp>
        <p:nvSpPr>
          <p:cNvPr id="6" name="フッター プレースホルダー 5"/>
          <p:cNvSpPr>
            <a:spLocks noGrp="1"/>
          </p:cNvSpPr>
          <p:nvPr>
            <p:ph type="ftr" sz="quarter" idx="11"/>
          </p:nvPr>
        </p:nvSpPr>
        <p:spPr/>
        <p:txBody>
          <a:bodyPr/>
          <a:lstStyle/>
          <a:p>
            <a:r>
              <a:rPr kumimoji="1" lang="en-US" altLang="ja-JP" smtClean="0"/>
              <a:t>At Tokyo campus of Univ. Tsukuba</a:t>
            </a:r>
            <a:endParaRPr kumimoji="1" lang="ja-JP" altLang="en-US" dirty="0"/>
          </a:p>
        </p:txBody>
      </p:sp>
    </p:spTree>
    <p:extLst>
      <p:ext uri="{BB962C8B-B14F-4D97-AF65-F5344CB8AC3E}">
        <p14:creationId xmlns:p14="http://schemas.microsoft.com/office/powerpoint/2010/main" val="15300852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7" name="コンテンツ プレースホルダー 6"/>
          <p:cNvPicPr>
            <a:picLocks noGrp="1" noChangeAspect="1"/>
          </p:cNvPicPr>
          <p:nvPr>
            <p:ph idx="1"/>
          </p:nvPr>
        </p:nvPicPr>
        <p:blipFill>
          <a:blip r:embed="rId3"/>
          <a:stretch>
            <a:fillRect/>
          </a:stretch>
        </p:blipFill>
        <p:spPr>
          <a:xfrm>
            <a:off x="1567115" y="0"/>
            <a:ext cx="10649984" cy="6721476"/>
          </a:xfrm>
          <a:prstGeom prst="rect">
            <a:avLst/>
          </a:prstGeom>
        </p:spPr>
      </p:pic>
      <p:sp>
        <p:nvSpPr>
          <p:cNvPr id="4" name="日付プレースホルダー 3"/>
          <p:cNvSpPr>
            <a:spLocks noGrp="1"/>
          </p:cNvSpPr>
          <p:nvPr>
            <p:ph type="dt" sz="half" idx="10"/>
          </p:nvPr>
        </p:nvSpPr>
        <p:spPr/>
        <p:txBody>
          <a:bodyPr/>
          <a:lstStyle/>
          <a:p>
            <a:pPr>
              <a:defRPr/>
            </a:pPr>
            <a:r>
              <a:rPr lang="en-US" altLang="ja-JP" smtClean="0"/>
              <a:t>2015/02/11</a:t>
            </a:r>
            <a:endParaRPr lang="ja-JP" altLang="en-US"/>
          </a:p>
        </p:txBody>
      </p:sp>
      <p:sp>
        <p:nvSpPr>
          <p:cNvPr id="3" name="テキスト ボックス 2"/>
          <p:cNvSpPr txBox="1"/>
          <p:nvPr/>
        </p:nvSpPr>
        <p:spPr>
          <a:xfrm>
            <a:off x="263352" y="1556792"/>
            <a:ext cx="2880320" cy="2308324"/>
          </a:xfrm>
          <a:prstGeom prst="rect">
            <a:avLst/>
          </a:prstGeom>
          <a:noFill/>
        </p:spPr>
        <p:txBody>
          <a:bodyPr wrap="square" rtlCol="0">
            <a:spAutoFit/>
          </a:bodyPr>
          <a:lstStyle/>
          <a:p>
            <a:pPr algn="ctr"/>
            <a:r>
              <a:rPr kumimoji="1" lang="en-US" altLang="ja-JP" sz="2400" b="1" i="1" dirty="0" smtClean="0">
                <a:solidFill>
                  <a:srgbClr val="FF0000"/>
                </a:solidFill>
                <a:effectLst>
                  <a:outerShdw blurRad="38100" dist="38100" dir="2700000" algn="tl">
                    <a:srgbClr val="000000">
                      <a:alpha val="43137"/>
                    </a:srgbClr>
                  </a:outerShdw>
                </a:effectLst>
              </a:rPr>
              <a:t>Frame of</a:t>
            </a:r>
          </a:p>
          <a:p>
            <a:pPr algn="ctr"/>
            <a:r>
              <a:rPr lang="en-US" altLang="ja-JP" sz="2400" b="1" i="1" dirty="0" smtClean="0">
                <a:solidFill>
                  <a:srgbClr val="FF0000"/>
                </a:solidFill>
                <a:effectLst>
                  <a:outerShdw blurRad="38100" dist="38100" dir="2700000" algn="tl">
                    <a:srgbClr val="000000">
                      <a:alpha val="43137"/>
                    </a:srgbClr>
                  </a:outerShdw>
                </a:effectLst>
              </a:rPr>
              <a:t>Data-Centric Research</a:t>
            </a:r>
          </a:p>
          <a:p>
            <a:pPr algn="ctr"/>
            <a:r>
              <a:rPr kumimoji="1" lang="en-US" altLang="ja-JP" sz="2400" b="1" i="1" dirty="0" smtClean="0">
                <a:solidFill>
                  <a:srgbClr val="FF0000"/>
                </a:solidFill>
                <a:effectLst>
                  <a:outerShdw blurRad="38100" dist="38100" dir="2700000" algn="tl">
                    <a:srgbClr val="000000">
                      <a:alpha val="43137"/>
                    </a:srgbClr>
                  </a:outerShdw>
                </a:effectLst>
              </a:rPr>
              <a:t>Commons Projects</a:t>
            </a:r>
          </a:p>
          <a:p>
            <a:pPr algn="ctr"/>
            <a:r>
              <a:rPr lang="en-US" altLang="ja-JP" sz="2400" b="1" i="1" dirty="0" smtClean="0">
                <a:solidFill>
                  <a:srgbClr val="FF0000"/>
                </a:solidFill>
                <a:effectLst>
                  <a:outerShdw blurRad="38100" dist="38100" dir="2700000" algn="tl">
                    <a:srgbClr val="000000">
                      <a:alpha val="43137"/>
                    </a:srgbClr>
                  </a:outerShdw>
                </a:effectLst>
              </a:rPr>
              <a:t>By ROIS</a:t>
            </a:r>
            <a:endParaRPr kumimoji="1" lang="ja-JP" altLang="en-US" sz="2400" b="1" i="1" dirty="0">
              <a:solidFill>
                <a:srgbClr val="FF0000"/>
              </a:solidFill>
              <a:effectLst>
                <a:outerShdw blurRad="38100" dist="38100" dir="2700000" algn="tl">
                  <a:srgbClr val="000000">
                    <a:alpha val="43137"/>
                  </a:srgbClr>
                </a:outerShdw>
              </a:effectLst>
            </a:endParaRPr>
          </a:p>
        </p:txBody>
      </p:sp>
      <p:sp>
        <p:nvSpPr>
          <p:cNvPr id="8" name="フッター プレースホルダー 7"/>
          <p:cNvSpPr>
            <a:spLocks noGrp="1"/>
          </p:cNvSpPr>
          <p:nvPr>
            <p:ph type="ftr" sz="quarter" idx="11"/>
          </p:nvPr>
        </p:nvSpPr>
        <p:spPr/>
        <p:txBody>
          <a:bodyPr/>
          <a:lstStyle/>
          <a:p>
            <a:r>
              <a:rPr kumimoji="1" lang="en-US" altLang="ja-JP" smtClean="0"/>
              <a:t>At Tokyo campus of Univ. Tsukuba</a:t>
            </a:r>
            <a:endParaRPr kumimoji="1" lang="ja-JP" altLang="en-US" dirty="0"/>
          </a:p>
        </p:txBody>
      </p:sp>
    </p:spTree>
    <p:extLst>
      <p:ext uri="{BB962C8B-B14F-4D97-AF65-F5344CB8AC3E}">
        <p14:creationId xmlns:p14="http://schemas.microsoft.com/office/powerpoint/2010/main" val="40239195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Mission of the ISM</a:t>
            </a:r>
            <a:endParaRPr kumimoji="1" lang="ja-JP" altLang="en-US" dirty="0"/>
          </a:p>
        </p:txBody>
      </p:sp>
      <p:sp>
        <p:nvSpPr>
          <p:cNvPr id="7" name="コンテンツ プレースホルダー 6"/>
          <p:cNvSpPr>
            <a:spLocks noGrp="1"/>
          </p:cNvSpPr>
          <p:nvPr>
            <p:ph sz="half" idx="1"/>
          </p:nvPr>
        </p:nvSpPr>
        <p:spPr>
          <a:xfrm>
            <a:off x="263352" y="1600201"/>
            <a:ext cx="6840760" cy="2692895"/>
          </a:xfrm>
        </p:spPr>
        <p:txBody>
          <a:bodyPr>
            <a:normAutofit lnSpcReduction="10000"/>
          </a:bodyPr>
          <a:lstStyle/>
          <a:p>
            <a:r>
              <a:rPr kumimoji="1" lang="en-US" altLang="ja-JP" dirty="0" smtClean="0"/>
              <a:t>The ISM conducts</a:t>
            </a:r>
            <a:r>
              <a:rPr lang="ja-JP" altLang="en-US" dirty="0" smtClean="0"/>
              <a:t> </a:t>
            </a:r>
            <a:r>
              <a:rPr lang="en-US" altLang="ja-JP" dirty="0" smtClean="0"/>
              <a:t>studies relating to theory and applications of statistics and data science</a:t>
            </a:r>
          </a:p>
          <a:p>
            <a:r>
              <a:rPr kumimoji="1" lang="en-US" altLang="ja-JP" dirty="0" smtClean="0"/>
              <a:t>Bringing together many and various researchers engaged in “</a:t>
            </a:r>
            <a:r>
              <a:rPr kumimoji="1" lang="en-US" altLang="ja-JP" b="1" i="1" dirty="0" smtClean="0">
                <a:solidFill>
                  <a:srgbClr val="FF0000"/>
                </a:solidFill>
              </a:rPr>
              <a:t>data-centric science</a:t>
            </a:r>
            <a:r>
              <a:rPr kumimoji="1" lang="en-US" altLang="ja-JP" dirty="0" smtClean="0"/>
              <a:t>.”</a:t>
            </a:r>
          </a:p>
        </p:txBody>
      </p:sp>
      <p:sp>
        <p:nvSpPr>
          <p:cNvPr id="4" name="日付プレースホルダー 3"/>
          <p:cNvSpPr>
            <a:spLocks noGrp="1"/>
          </p:cNvSpPr>
          <p:nvPr>
            <p:ph type="dt" sz="half" idx="10"/>
          </p:nvPr>
        </p:nvSpPr>
        <p:spPr/>
        <p:txBody>
          <a:bodyPr/>
          <a:lstStyle/>
          <a:p>
            <a:pPr>
              <a:defRPr/>
            </a:pPr>
            <a:r>
              <a:rPr lang="en-US" altLang="ja-JP" smtClean="0"/>
              <a:t>2015/02/11</a:t>
            </a:r>
            <a:endParaRPr lang="ja-JP" altLang="en-US"/>
          </a:p>
        </p:txBody>
      </p:sp>
      <p:pic>
        <p:nvPicPr>
          <p:cNvPr id="1026" name="Picture 2" descr="http://www.nipr.ac.jp/outline/image/photo-index.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104112" y="1196752"/>
            <a:ext cx="5087888" cy="2543944"/>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263353" y="4634918"/>
            <a:ext cx="11809312" cy="1846659"/>
          </a:xfrm>
          <a:prstGeom prst="rect">
            <a:avLst/>
          </a:prstGeom>
          <a:noFill/>
        </p:spPr>
        <p:txBody>
          <a:bodyPr wrap="square" rtlCol="0">
            <a:spAutoFit/>
          </a:bodyPr>
          <a:lstStyle/>
          <a:p>
            <a:pPr marL="0" lvl="1"/>
            <a:r>
              <a:rPr lang="en-US" altLang="ja-JP" sz="2400" dirty="0"/>
              <a:t>As part of efforts to develop </a:t>
            </a:r>
            <a:r>
              <a:rPr lang="en-US" altLang="ja-JP" sz="2400" b="1" dirty="0"/>
              <a:t>a new data-centric science </a:t>
            </a:r>
            <a:r>
              <a:rPr lang="en-US" altLang="ja-JP" sz="2400" b="1" dirty="0">
                <a:solidFill>
                  <a:srgbClr val="FF0000"/>
                </a:solidFill>
              </a:rPr>
              <a:t>research environment </a:t>
            </a:r>
            <a:endParaRPr lang="en-US" altLang="ja-JP" sz="2400" b="1" dirty="0" smtClean="0">
              <a:solidFill>
                <a:srgbClr val="FF0000"/>
              </a:solidFill>
            </a:endParaRPr>
          </a:p>
          <a:p>
            <a:pPr marL="0" lvl="1"/>
            <a:r>
              <a:rPr lang="en-US" altLang="ja-JP" sz="2400" b="1" dirty="0" smtClean="0"/>
              <a:t>for </a:t>
            </a:r>
            <a:r>
              <a:rPr lang="en-US" altLang="ja-JP" sz="2400" b="1" dirty="0"/>
              <a:t>both domestic and </a:t>
            </a:r>
            <a:r>
              <a:rPr lang="en-US" altLang="ja-JP" sz="2400" b="1" dirty="0">
                <a:solidFill>
                  <a:srgbClr val="FF0000"/>
                </a:solidFill>
              </a:rPr>
              <a:t>international universities and research institutions</a:t>
            </a:r>
            <a:r>
              <a:rPr lang="en-US" altLang="ja-JP" sz="2400" dirty="0"/>
              <a:t>, </a:t>
            </a:r>
            <a:endParaRPr lang="en-US" altLang="ja-JP" sz="2400" dirty="0" smtClean="0"/>
          </a:p>
          <a:p>
            <a:pPr marL="0" lvl="1"/>
            <a:r>
              <a:rPr lang="en-US" altLang="ja-JP" sz="2400" dirty="0" smtClean="0"/>
              <a:t>the </a:t>
            </a:r>
            <a:r>
              <a:rPr lang="en-US" altLang="ja-JP" sz="2400" dirty="0"/>
              <a:t>ISM has supported </a:t>
            </a:r>
            <a:r>
              <a:rPr lang="en-US" altLang="ja-JP" sz="2400" b="1" i="1" dirty="0">
                <a:solidFill>
                  <a:srgbClr val="FF0000"/>
                </a:solidFill>
              </a:rPr>
              <a:t>ROIS </a:t>
            </a:r>
            <a:r>
              <a:rPr lang="en-US" altLang="ja-JP" sz="2400" b="1" i="1" dirty="0" smtClean="0">
                <a:solidFill>
                  <a:srgbClr val="FF0000"/>
                </a:solidFill>
              </a:rPr>
              <a:t>Data-centric Research Commons projects</a:t>
            </a:r>
          </a:p>
          <a:p>
            <a:pPr marL="0" lvl="1"/>
            <a:r>
              <a:rPr lang="en-US" altLang="ja-JP" sz="2400" dirty="0" smtClean="0"/>
              <a:t> </a:t>
            </a:r>
            <a:r>
              <a:rPr lang="en-US" altLang="ja-JP" sz="2400" dirty="0"/>
              <a:t>in the fields of </a:t>
            </a:r>
            <a:r>
              <a:rPr lang="en-US" altLang="ja-JP" sz="2400" b="1" dirty="0">
                <a:solidFill>
                  <a:srgbClr val="FF0000"/>
                </a:solidFill>
              </a:rPr>
              <a:t>human social science and earth environmental science systems</a:t>
            </a:r>
            <a:r>
              <a:rPr lang="en-US" altLang="ja-JP" sz="2400" dirty="0"/>
              <a:t>.</a:t>
            </a:r>
            <a:endParaRPr lang="ja-JP" altLang="ja-JP" sz="2400" dirty="0"/>
          </a:p>
          <a:p>
            <a:endParaRPr kumimoji="1" lang="ja-JP" altLang="en-US" dirty="0"/>
          </a:p>
        </p:txBody>
      </p:sp>
      <p:sp>
        <p:nvSpPr>
          <p:cNvPr id="3" name="フッター プレースホルダー 2"/>
          <p:cNvSpPr>
            <a:spLocks noGrp="1"/>
          </p:cNvSpPr>
          <p:nvPr>
            <p:ph type="ftr" sz="quarter" idx="11"/>
          </p:nvPr>
        </p:nvSpPr>
        <p:spPr/>
        <p:txBody>
          <a:bodyPr/>
          <a:lstStyle/>
          <a:p>
            <a:r>
              <a:rPr kumimoji="1" lang="en-US" altLang="ja-JP" smtClean="0"/>
              <a:t>At Tokyo campus of Univ. Tsukuba</a:t>
            </a:r>
            <a:endParaRPr kumimoji="1" lang="ja-JP" altLang="en-US" dirty="0"/>
          </a:p>
        </p:txBody>
      </p:sp>
    </p:spTree>
    <p:extLst>
      <p:ext uri="{BB962C8B-B14F-4D97-AF65-F5344CB8AC3E}">
        <p14:creationId xmlns:p14="http://schemas.microsoft.com/office/powerpoint/2010/main" val="16937709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p:nvPr>
        </p:nvSpPr>
        <p:spPr/>
        <p:txBody>
          <a:bodyPr rtlCol="0">
            <a:normAutofit fontScale="90000"/>
          </a:bodyPr>
          <a:lstStyle/>
          <a:p>
            <a:pPr>
              <a:defRPr/>
            </a:pPr>
            <a:r>
              <a:rPr lang="en-US" altLang="ja-JP" dirty="0"/>
              <a:t>the Grammar of Science as an Interface Between Statistics and </a:t>
            </a:r>
            <a:r>
              <a:rPr lang="en-US" altLang="ja-JP" dirty="0" smtClean="0"/>
              <a:t>Societies</a:t>
            </a:r>
            <a:r>
              <a:rPr lang="ja-JP" altLang="en-US" dirty="0"/>
              <a:t/>
            </a:r>
            <a:br>
              <a:rPr lang="ja-JP" altLang="en-US" dirty="0"/>
            </a:br>
            <a:endParaRPr lang="en-US" altLang="ja-JP" dirty="0">
              <a:latin typeface="Monotype Corsiva" pitchFamily="66" charset="0"/>
            </a:endParaRPr>
          </a:p>
        </p:txBody>
      </p:sp>
      <p:sp>
        <p:nvSpPr>
          <p:cNvPr id="2" name="テキスト プレースホルダー 1"/>
          <p:cNvSpPr>
            <a:spLocks noGrp="1"/>
          </p:cNvSpPr>
          <p:nvPr>
            <p:ph type="body" idx="1"/>
          </p:nvPr>
        </p:nvSpPr>
        <p:spPr/>
        <p:txBody>
          <a:bodyPr>
            <a:normAutofit/>
          </a:bodyPr>
          <a:lstStyle/>
          <a:p>
            <a:r>
              <a:rPr kumimoji="1" lang="en-US" altLang="ja-JP" dirty="0" smtClean="0"/>
              <a:t>Methods for Prediction</a:t>
            </a:r>
            <a:endParaRPr kumimoji="1" lang="ja-JP" altLang="en-US" dirty="0"/>
          </a:p>
        </p:txBody>
      </p:sp>
      <p:sp>
        <p:nvSpPr>
          <p:cNvPr id="3" name="日付プレースホルダー 2"/>
          <p:cNvSpPr>
            <a:spLocks noGrp="1"/>
          </p:cNvSpPr>
          <p:nvPr>
            <p:ph type="dt" sz="half" idx="10"/>
          </p:nvPr>
        </p:nvSpPr>
        <p:spPr/>
        <p:txBody>
          <a:bodyPr/>
          <a:lstStyle/>
          <a:p>
            <a:r>
              <a:rPr kumimoji="1" lang="en-US" altLang="ja-JP" smtClean="0"/>
              <a:t>2015/02/11</a:t>
            </a:r>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smtClean="0"/>
              <a:t>At Tokyo campus of Univ. Tsukuba</a:t>
            </a:r>
            <a:endParaRPr kumimoji="1" lang="ja-JP" altLang="en-US" dirty="0"/>
          </a:p>
        </p:txBody>
      </p:sp>
    </p:spTree>
    <p:extLst>
      <p:ext uri="{BB962C8B-B14F-4D97-AF65-F5344CB8AC3E}">
        <p14:creationId xmlns:p14="http://schemas.microsoft.com/office/powerpoint/2010/main" val="12013443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日付プレースホルダー 3"/>
          <p:cNvSpPr>
            <a:spLocks noGrp="1"/>
          </p:cNvSpPr>
          <p:nvPr>
            <p:ph type="dt" sz="quarter" idx="10"/>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2015/02/11</a:t>
            </a:r>
            <a:endParaRPr lang="en-US" altLang="ja-JP"/>
          </a:p>
        </p:txBody>
      </p:sp>
      <p:sp>
        <p:nvSpPr>
          <p:cNvPr id="9219" name="フッター プレースホルダー 4"/>
          <p:cNvSpPr>
            <a:spLocks noGrp="1"/>
          </p:cNvSpPr>
          <p:nvPr>
            <p:ph type="ftr" sz="quarter" idx="11"/>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At Tokyo campus of Univ. Tsukuba</a:t>
            </a:r>
            <a:endParaRPr lang="en-US" altLang="ja-JP"/>
          </a:p>
        </p:txBody>
      </p:sp>
      <p:sp>
        <p:nvSpPr>
          <p:cNvPr id="9221" name="Rectangle 2"/>
          <p:cNvSpPr>
            <a:spLocks noGrp="1" noChangeArrowheads="1"/>
          </p:cNvSpPr>
          <p:nvPr>
            <p:ph type="title"/>
          </p:nvPr>
        </p:nvSpPr>
        <p:spPr/>
        <p:txBody>
          <a:bodyPr/>
          <a:lstStyle/>
          <a:p>
            <a:pPr eaLnBrk="1" hangingPunct="1"/>
            <a:r>
              <a:rPr lang="en-US" altLang="ja-JP" sz="2400" dirty="0"/>
              <a:t>Two Typical Misinterpretations to Science &amp; </a:t>
            </a:r>
            <a:r>
              <a:rPr lang="en-US" altLang="ja-JP" sz="2400" dirty="0" smtClean="0"/>
              <a:t>Statistics</a:t>
            </a:r>
            <a:endParaRPr lang="ja-JP" altLang="en-US" sz="2400" dirty="0"/>
          </a:p>
        </p:txBody>
      </p:sp>
      <p:sp>
        <p:nvSpPr>
          <p:cNvPr id="9222" name="Rectangle 3"/>
          <p:cNvSpPr>
            <a:spLocks noGrp="1" noChangeArrowheads="1"/>
          </p:cNvSpPr>
          <p:nvPr>
            <p:ph type="body" idx="1"/>
          </p:nvPr>
        </p:nvSpPr>
        <p:spPr/>
        <p:txBody>
          <a:bodyPr/>
          <a:lstStyle/>
          <a:p>
            <a:pPr eaLnBrk="1" hangingPunct="1"/>
            <a:r>
              <a:rPr lang="en-US" altLang="ja-JP" sz="2800" dirty="0" smtClean="0"/>
              <a:t>Real business </a:t>
            </a:r>
            <a:r>
              <a:rPr lang="en-US" altLang="ja-JP" sz="2800" dirty="0"/>
              <a:t>is beyond the scope of </a:t>
            </a:r>
            <a:r>
              <a:rPr lang="en-US" altLang="ja-JP" sz="2800" dirty="0" smtClean="0"/>
              <a:t>Science</a:t>
            </a:r>
            <a:endParaRPr lang="ja-JP" altLang="en-US" sz="2400" dirty="0"/>
          </a:p>
          <a:p>
            <a:pPr lvl="2" eaLnBrk="1" hangingPunct="1"/>
            <a:r>
              <a:rPr lang="en-US" altLang="ja-JP" sz="2000" dirty="0"/>
              <a:t>Why Business Sciences?</a:t>
            </a:r>
          </a:p>
          <a:p>
            <a:pPr lvl="3" eaLnBrk="1" hangingPunct="1"/>
            <a:r>
              <a:rPr lang="en-US" altLang="ja-JP" sz="1800" dirty="0" smtClean="0"/>
              <a:t>Business </a:t>
            </a:r>
            <a:r>
              <a:rPr lang="en-US" altLang="ja-JP" sz="1800" dirty="0"/>
              <a:t>is material for science</a:t>
            </a:r>
            <a:r>
              <a:rPr lang="en-US" altLang="ja-JP" sz="1800" dirty="0" smtClean="0"/>
              <a:t>!</a:t>
            </a:r>
            <a:endParaRPr lang="ja-JP" altLang="en-US" sz="1800" dirty="0"/>
          </a:p>
          <a:p>
            <a:r>
              <a:rPr lang="en-US" altLang="ja-JP" dirty="0"/>
              <a:t>Statistics is a kind of applied mathematics </a:t>
            </a:r>
          </a:p>
          <a:p>
            <a:pPr lvl="2" eaLnBrk="1" hangingPunct="1"/>
            <a:r>
              <a:rPr lang="en-US" altLang="ja-JP" sz="2000" dirty="0" smtClean="0"/>
              <a:t>Why </a:t>
            </a:r>
            <a:r>
              <a:rPr lang="en-US" altLang="ja-JP" sz="2000" dirty="0"/>
              <a:t>Statistical Methodology?</a:t>
            </a:r>
          </a:p>
          <a:p>
            <a:pPr lvl="3" eaLnBrk="1" hangingPunct="1"/>
            <a:r>
              <a:rPr lang="en-US" altLang="ja-JP" sz="1800" dirty="0" smtClean="0"/>
              <a:t>Statistics </a:t>
            </a:r>
            <a:r>
              <a:rPr lang="en-US" altLang="ja-JP" sz="1800" dirty="0"/>
              <a:t>is the grammar of </a:t>
            </a:r>
            <a:r>
              <a:rPr lang="en-US" altLang="ja-JP" sz="1800" dirty="0" smtClean="0"/>
              <a:t>science</a:t>
            </a:r>
            <a:endParaRPr lang="en-US" altLang="ja-JP" sz="1800" dirty="0"/>
          </a:p>
        </p:txBody>
      </p:sp>
    </p:spTree>
    <p:extLst>
      <p:ext uri="{BB962C8B-B14F-4D97-AF65-F5344CB8AC3E}">
        <p14:creationId xmlns:p14="http://schemas.microsoft.com/office/powerpoint/2010/main" val="41953843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日付プレースホルダー 4"/>
          <p:cNvSpPr>
            <a:spLocks noGrp="1"/>
          </p:cNvSpPr>
          <p:nvPr>
            <p:ph type="dt" sz="quarter" idx="10"/>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2015/02/11</a:t>
            </a:r>
            <a:endParaRPr lang="en-US" altLang="ja-JP"/>
          </a:p>
        </p:txBody>
      </p:sp>
      <p:sp>
        <p:nvSpPr>
          <p:cNvPr id="10243" name="フッター プレースホルダー 5"/>
          <p:cNvSpPr>
            <a:spLocks noGrp="1"/>
          </p:cNvSpPr>
          <p:nvPr>
            <p:ph type="ftr" sz="quarter" idx="11"/>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mtClean="0"/>
              <a:t>At Tokyo campus of Univ. Tsukuba</a:t>
            </a:r>
            <a:endParaRPr lang="en-US" altLang="ja-JP"/>
          </a:p>
        </p:txBody>
      </p:sp>
      <p:sp>
        <p:nvSpPr>
          <p:cNvPr id="10245" name="Rectangle 2"/>
          <p:cNvSpPr>
            <a:spLocks noGrp="1" noChangeArrowheads="1"/>
          </p:cNvSpPr>
          <p:nvPr>
            <p:ph type="title"/>
          </p:nvPr>
        </p:nvSpPr>
        <p:spPr/>
        <p:txBody>
          <a:bodyPr>
            <a:normAutofit/>
          </a:bodyPr>
          <a:lstStyle/>
          <a:p>
            <a:pPr eaLnBrk="1" hangingPunct="1"/>
            <a:r>
              <a:rPr lang="en-US" altLang="ja-JP" dirty="0" smtClean="0"/>
              <a:t>Definition of Scientific Activities</a:t>
            </a:r>
            <a:endParaRPr lang="ja-JP" altLang="en-US" dirty="0" smtClean="0"/>
          </a:p>
        </p:txBody>
      </p:sp>
      <p:sp>
        <p:nvSpPr>
          <p:cNvPr id="11268" name="Rectangle 4"/>
          <p:cNvSpPr>
            <a:spLocks noGrp="1" noChangeArrowheads="1"/>
          </p:cNvSpPr>
          <p:nvPr>
            <p:ph type="body" sz="half" idx="2"/>
          </p:nvPr>
        </p:nvSpPr>
        <p:spPr>
          <a:xfrm>
            <a:off x="6176964" y="1600201"/>
            <a:ext cx="4033837" cy="4525963"/>
          </a:xfrm>
        </p:spPr>
        <p:txBody>
          <a:bodyPr/>
          <a:lstStyle/>
          <a:p>
            <a:pPr eaLnBrk="1" hangingPunct="1">
              <a:defRPr/>
            </a:pPr>
            <a:r>
              <a:rPr lang="en-US" altLang="ja-JP" sz="2000" b="1" dirty="0">
                <a:cs typeface="Arial" panose="020B0604020202020204" pitchFamily="34" charset="0"/>
              </a:rPr>
              <a:t>The attempt to make the chaotic diversity of </a:t>
            </a:r>
            <a:r>
              <a:rPr lang="en-US" altLang="ja-JP" sz="2000" b="1" i="1" dirty="0">
                <a:effectLst>
                  <a:outerShdw blurRad="38100" dist="38100" dir="2700000" algn="tl">
                    <a:srgbClr val="C0C0C0"/>
                  </a:outerShdw>
                </a:effectLst>
                <a:cs typeface="Arial" panose="020B0604020202020204" pitchFamily="34" charset="0"/>
              </a:rPr>
              <a:t>our sense experience</a:t>
            </a:r>
            <a:r>
              <a:rPr lang="en-US" altLang="ja-JP" sz="2000" b="1" dirty="0">
                <a:cs typeface="Arial" panose="020B0604020202020204" pitchFamily="34" charset="0"/>
              </a:rPr>
              <a:t> correspond to a logically uniform system of thought</a:t>
            </a:r>
            <a:r>
              <a:rPr lang="en-US" altLang="ja-JP" sz="2400" dirty="0"/>
              <a:t> </a:t>
            </a:r>
          </a:p>
          <a:p>
            <a:pPr lvl="1" eaLnBrk="1" hangingPunct="1">
              <a:defRPr/>
            </a:pPr>
            <a:r>
              <a:rPr lang="en-US" altLang="ja-JP" sz="2000" dirty="0"/>
              <a:t>A. Einstein, </a:t>
            </a:r>
            <a:r>
              <a:rPr lang="en-US" altLang="ja-JP" sz="2000" dirty="0" smtClean="0"/>
              <a:t>1940</a:t>
            </a:r>
            <a:endParaRPr lang="en-US" altLang="ja-JP" sz="2000" dirty="0"/>
          </a:p>
        </p:txBody>
      </p:sp>
      <p:pic>
        <p:nvPicPr>
          <p:cNvPr id="10247" name="Picture 5"/>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1981200" y="2466976"/>
            <a:ext cx="4033838" cy="2790825"/>
          </a:xfrm>
          <a:noFill/>
        </p:spPr>
      </p:pic>
      <p:sp>
        <p:nvSpPr>
          <p:cNvPr id="10248" name="Rectangle 6"/>
          <p:cNvSpPr>
            <a:spLocks noChangeArrowheads="1"/>
          </p:cNvSpPr>
          <p:nvPr/>
        </p:nvSpPr>
        <p:spPr bwMode="auto">
          <a:xfrm>
            <a:off x="2743200" y="5562600"/>
            <a:ext cx="2744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err="1">
                <a:cs typeface="Arial" panose="020B0604020202020204" pitchFamily="34" charset="0"/>
              </a:rPr>
              <a:t>Akademie</a:t>
            </a:r>
            <a:r>
              <a:rPr lang="en-US" altLang="ja-JP" sz="2400" dirty="0">
                <a:cs typeface="Arial" panose="020B0604020202020204" pitchFamily="34" charset="0"/>
              </a:rPr>
              <a:t> Olympia</a:t>
            </a:r>
          </a:p>
        </p:txBody>
      </p:sp>
      <p:sp>
        <p:nvSpPr>
          <p:cNvPr id="2" name="正方形/長方形 1"/>
          <p:cNvSpPr/>
          <p:nvPr/>
        </p:nvSpPr>
        <p:spPr>
          <a:xfrm>
            <a:off x="5519936" y="5656851"/>
            <a:ext cx="4752455" cy="369332"/>
          </a:xfrm>
          <a:prstGeom prst="rect">
            <a:avLst/>
          </a:prstGeom>
        </p:spPr>
        <p:txBody>
          <a:bodyPr wrap="none">
            <a:spAutoFit/>
          </a:bodyPr>
          <a:lstStyle/>
          <a:p>
            <a:r>
              <a:rPr lang="ja-JP" altLang="en-US" dirty="0"/>
              <a:t>http://de.wikipedia.org/wiki/Akademie_Olympia</a:t>
            </a:r>
          </a:p>
        </p:txBody>
      </p:sp>
    </p:spTree>
    <p:extLst>
      <p:ext uri="{BB962C8B-B14F-4D97-AF65-F5344CB8AC3E}">
        <p14:creationId xmlns:p14="http://schemas.microsoft.com/office/powerpoint/2010/main" val="2347566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8">
                                            <p:txEl>
                                              <p:pRg st="0" end="0"/>
                                            </p:txEl>
                                          </p:spTgt>
                                        </p:tgtEl>
                                        <p:attrNameLst>
                                          <p:attrName>style.visibility</p:attrName>
                                        </p:attrNameLst>
                                      </p:cBhvr>
                                      <p:to>
                                        <p:strVal val="visible"/>
                                      </p:to>
                                    </p:set>
                                    <p:anim calcmode="lin" valueType="num">
                                      <p:cBhvr additive="base">
                                        <p:cTn id="7" dur="500" fill="hold"/>
                                        <p:tgtEl>
                                          <p:spTgt spid="1126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6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268">
                                            <p:txEl>
                                              <p:pRg st="1" end="1"/>
                                            </p:txEl>
                                          </p:spTgt>
                                        </p:tgtEl>
                                        <p:attrNameLst>
                                          <p:attrName>style.visibility</p:attrName>
                                        </p:attrNameLst>
                                      </p:cBhvr>
                                      <p:to>
                                        <p:strVal val="visible"/>
                                      </p:to>
                                    </p:set>
                                    <p:anim calcmode="lin" valueType="num">
                                      <p:cBhvr additive="base">
                                        <p:cTn id="11" dur="500" fill="hold"/>
                                        <p:tgtEl>
                                          <p:spTgt spid="11268">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1268">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268">
                                            <p:txEl>
                                              <p:charRg st="137" end="137"/>
                                            </p:txEl>
                                          </p:spTgt>
                                        </p:tgtEl>
                                        <p:attrNameLst>
                                          <p:attrName>style.visibility</p:attrName>
                                        </p:attrNameLst>
                                      </p:cBhvr>
                                      <p:to>
                                        <p:strVal val="visible"/>
                                      </p:to>
                                    </p:set>
                                    <p:anim calcmode="lin" valueType="num">
                                      <p:cBhvr additive="base">
                                        <p:cTn id="15" dur="500" fill="hold"/>
                                        <p:tgtEl>
                                          <p:spTgt spid="11268">
                                            <p:txEl>
                                              <p:charRg st="137" end="137"/>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1268">
                                            <p:txEl>
                                              <p:charRg st="137" end="13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build="p" autoUpdateAnimBg="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630</TotalTime>
  <Words>2538</Words>
  <Application>Microsoft Office PowerPoint</Application>
  <PresentationFormat>ワイド画面</PresentationFormat>
  <Paragraphs>417</Paragraphs>
  <Slides>42</Slides>
  <Notes>18</Notes>
  <HiddenSlides>0</HiddenSlides>
  <MMClips>0</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1</vt:i4>
      </vt:variant>
      <vt:variant>
        <vt:lpstr>スライド タイトル</vt:lpstr>
      </vt:variant>
      <vt:variant>
        <vt:i4>42</vt:i4>
      </vt:variant>
    </vt:vector>
  </HeadingPairs>
  <TitlesOfParts>
    <vt:vector size="52" baseType="lpstr">
      <vt:lpstr>HG正楷書体-PRO</vt:lpstr>
      <vt:lpstr>ＭＳ Ｐゴシック</vt:lpstr>
      <vt:lpstr>ＭＳ ゴシック</vt:lpstr>
      <vt:lpstr>Arial</vt:lpstr>
      <vt:lpstr>Calibri</vt:lpstr>
      <vt:lpstr>Monotype Corsiva</vt:lpstr>
      <vt:lpstr>Tahoma</vt:lpstr>
      <vt:lpstr>Times New Roman</vt:lpstr>
      <vt:lpstr>Office ​​テーマ</vt:lpstr>
      <vt:lpstr>Photo Editor 写真</vt:lpstr>
      <vt:lpstr>Statistical Prediction and Uncertainty Management   </vt:lpstr>
      <vt:lpstr>Contents</vt:lpstr>
      <vt:lpstr>RoiS / ISM Data-centric research commons project </vt:lpstr>
      <vt:lpstr>Four National Inter-University Research Institutes under ROIS</vt:lpstr>
      <vt:lpstr>PowerPoint プレゼンテーション</vt:lpstr>
      <vt:lpstr>Mission of the ISM</vt:lpstr>
      <vt:lpstr>the Grammar of Science as an Interface Between Statistics and Societies </vt:lpstr>
      <vt:lpstr>Two Typical Misinterpretations to Science &amp; Statistics</vt:lpstr>
      <vt:lpstr>Definition of Scientific Activities</vt:lpstr>
      <vt:lpstr>Statistical Science</vt:lpstr>
      <vt:lpstr>Every field is also material for science</vt:lpstr>
      <vt:lpstr>The Grammar of Science</vt:lpstr>
      <vt:lpstr>Karl Pearson (1892) The Grammar of Science </vt:lpstr>
      <vt:lpstr>Scientific Law for Prediction in Societies?</vt:lpstr>
      <vt:lpstr>Hooke’s Laws in the Financial data？</vt:lpstr>
      <vt:lpstr>PowerPoint プレゼンテーション</vt:lpstr>
      <vt:lpstr>Constructing Business Sciences Step 1: Planning a law</vt:lpstr>
      <vt:lpstr>Description of Dispersion</vt:lpstr>
      <vt:lpstr> Ideal Laws： Constant Returns to Scale：</vt:lpstr>
      <vt:lpstr>Description of Association</vt:lpstr>
      <vt:lpstr>Step 2: Model Fitting for Prediction</vt:lpstr>
      <vt:lpstr>Fitting Model</vt:lpstr>
      <vt:lpstr>Step 3: Checking the Fitted Model</vt:lpstr>
      <vt:lpstr>Evolution of Prediction Model</vt:lpstr>
      <vt:lpstr>Residual Analysis: Role of Prediction Errors Companies such that the residuals&gt;1.5</vt:lpstr>
      <vt:lpstr>Companies such that the residuals&lt; -1.3</vt:lpstr>
      <vt:lpstr>Needs for Classification </vt:lpstr>
      <vt:lpstr>Concluding Remarks: This is a way to creating a science</vt:lpstr>
      <vt:lpstr>PPDAC as a Statistical Enquiry Cycle for Elementary Education in New Zealand </vt:lpstr>
      <vt:lpstr>Approach to Effective Problem Solution supported by PPDAC H. Tsubaki (2014) ICQ Tokyo.</vt:lpstr>
      <vt:lpstr>Uncertainty Management and Scientific Decision Process  </vt:lpstr>
      <vt:lpstr>Common Formulation of  Decision Making Bernard W. Taylor (2009), Introduction to Management Science,  10th ed., Global Edition,　Pearson Education (US)</vt:lpstr>
      <vt:lpstr>PowerPoint プレゼンテーション</vt:lpstr>
      <vt:lpstr>Too Simple Decision Making  with Probabilities</vt:lpstr>
      <vt:lpstr>Minimizing  Expected Opportunity Loss</vt:lpstr>
      <vt:lpstr>Decision Trees</vt:lpstr>
      <vt:lpstr>Decision Analysis with Additional Information -Applying Bayesian Analysis-</vt:lpstr>
      <vt:lpstr>Decision Tree with Posterior Probability  by means of Bayes formula</vt:lpstr>
      <vt:lpstr>PowerPoint プレゼンテーション</vt:lpstr>
      <vt:lpstr>Value of Additional Information: The Expected Value of Sample Information (EVSI)</vt:lpstr>
      <vt:lpstr>Though the real risk scenario may be more complex than that described by the theory, however the rational policy making should be attained only through the continual improvement of the prediction performance of a model for the probability and loss of events by using data-centric science..   </vt:lpstr>
      <vt:lpstr>Concluding Remarks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Remarks on  Data Centric Policy Making</dc:title>
  <dc:creator>Tsubaki</dc:creator>
  <cp:lastModifiedBy>椿広計</cp:lastModifiedBy>
  <cp:revision>51</cp:revision>
  <dcterms:created xsi:type="dcterms:W3CDTF">2012-12-09T22:29:01Z</dcterms:created>
  <dcterms:modified xsi:type="dcterms:W3CDTF">2015-02-10T06:27:52Z</dcterms:modified>
</cp:coreProperties>
</file>